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50"/>
  </p:notesMasterIdLst>
  <p:handoutMasterIdLst>
    <p:handoutMasterId r:id="rId51"/>
  </p:handoutMasterIdLst>
  <p:sldIdLst>
    <p:sldId id="258" r:id="rId2"/>
    <p:sldId id="259" r:id="rId3"/>
    <p:sldId id="260" r:id="rId4"/>
    <p:sldId id="261" r:id="rId5"/>
    <p:sldId id="262" r:id="rId6"/>
    <p:sldId id="270" r:id="rId7"/>
    <p:sldId id="263" r:id="rId8"/>
    <p:sldId id="264" r:id="rId9"/>
    <p:sldId id="265" r:id="rId10"/>
    <p:sldId id="266" r:id="rId11"/>
    <p:sldId id="267" r:id="rId12"/>
    <p:sldId id="268" r:id="rId13"/>
    <p:sldId id="272" r:id="rId14"/>
    <p:sldId id="271"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Lst>
  <p:sldSz cx="12192000" cy="6858000"/>
  <p:notesSz cx="6858000" cy="9144000"/>
  <p:custDataLst>
    <p:tags r:id="rId5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2" autoAdjust="0"/>
    <p:restoredTop sz="94660"/>
  </p:normalViewPr>
  <p:slideViewPr>
    <p:cSldViewPr snapToGrid="0">
      <p:cViewPr varScale="1">
        <p:scale>
          <a:sx n="70" d="100"/>
          <a:sy n="70" d="100"/>
        </p:scale>
        <p:origin x="732" y="66"/>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63" d="100"/>
          <a:sy n="63" d="100"/>
        </p:scale>
        <p:origin x="3206" y="77"/>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EA3AF54-BB2A-36E0-2B53-1108BD407C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FF0A24-4598-600E-800E-36E21B66F7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C16645-67FD-413B-9842-87FE454F172F}" type="datetimeFigureOut">
              <a:rPr lang="en-US" smtClean="0"/>
              <a:pPr/>
              <a:t>12/12/2025</a:t>
            </a:fld>
            <a:endParaRPr lang="en-US"/>
          </a:p>
        </p:txBody>
      </p:sp>
      <p:sp>
        <p:nvSpPr>
          <p:cNvPr id="4" name="Footer Placeholder 3">
            <a:extLst>
              <a:ext uri="{FF2B5EF4-FFF2-40B4-BE49-F238E27FC236}">
                <a16:creationId xmlns:a16="http://schemas.microsoft.com/office/drawing/2014/main" id="{69AAA360-14F6-4A1A-2DDD-0840D5394C2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1EEA462-1A75-FA81-0030-F751F910D4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DD83CB-A1BB-420E-9D61-29AC350BACB1}" type="slidenum">
              <a:rPr lang="en-US" smtClean="0"/>
              <a:pPr/>
              <a:t>‹#›</a:t>
            </a:fld>
            <a:endParaRPr lang="en-US"/>
          </a:p>
        </p:txBody>
      </p:sp>
    </p:spTree>
    <p:extLst>
      <p:ext uri="{BB962C8B-B14F-4D97-AF65-F5344CB8AC3E}">
        <p14:creationId xmlns:p14="http://schemas.microsoft.com/office/powerpoint/2010/main" val="462263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A9629E-9570-45F7-A50F-DC60170FF773}" type="datetimeFigureOut">
              <a:rPr lang="en-US" smtClean="0"/>
              <a:pPr/>
              <a:t>12/12/2025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EAAC4-8DCE-4A0D-9E96-2290A0A3526C}" type="slidenum">
              <a:rPr lang="en-US" smtClean="0"/>
              <a:pPr/>
              <a:t>‹#›</a:t>
            </a:fld>
            <a:endParaRPr lang="en-US"/>
          </a:p>
        </p:txBody>
      </p:sp>
    </p:spTree>
    <p:extLst>
      <p:ext uri="{BB962C8B-B14F-4D97-AF65-F5344CB8AC3E}">
        <p14:creationId xmlns:p14="http://schemas.microsoft.com/office/powerpoint/2010/main" val="2900861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Holder 4"/>
          <p:cNvSpPr>
            <a:spLocks noGrp="1"/>
          </p:cNvSpPr>
          <p:nvPr>
            <p:ph type="ftr" sz="quarter" idx="5"/>
          </p:nvPr>
        </p:nvSpPr>
        <p:spPr>
          <a:xfrm>
            <a:off x="2814400" y="6549752"/>
            <a:ext cx="6277229" cy="246221"/>
          </a:xfrm>
        </p:spPr>
        <p:txBody>
          <a:bodyPr lIns="0" tIns="0" rIns="0" bIns="0"/>
          <a:lstStyle>
            <a:lvl1pPr algn="ctr">
              <a:defRPr sz="1600">
                <a:solidFill>
                  <a:schemeClr val="tx1">
                    <a:tint val="75000"/>
                  </a:schemeClr>
                </a:solidFill>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37755" y="6539361"/>
            <a:ext cx="2384742" cy="246221"/>
          </a:xfrm>
        </p:spPr>
        <p:txBody>
          <a:bodyPr lIns="0" tIns="0" rIns="0" bIns="0"/>
          <a:lstStyle>
            <a:lvl1pPr algn="l">
              <a:defRPr sz="1600">
                <a:solidFill>
                  <a:schemeClr val="tx1">
                    <a:tint val="75000"/>
                  </a:schemeClr>
                </a:solidFill>
              </a:defRPr>
            </a:lvl1pPr>
          </a:lstStyle>
          <a:p>
            <a:fld id="{330F92E0-9731-4BCD-8D35-E9C09DC80E9C}" type="datetime1">
              <a:rPr lang="en-IN" smtClean="0"/>
              <a:t>12-12-2025</a:t>
            </a:fld>
            <a:endParaRPr lang="en-US"/>
          </a:p>
        </p:txBody>
      </p:sp>
      <p:sp>
        <p:nvSpPr>
          <p:cNvPr id="6" name="Holder 6"/>
          <p:cNvSpPr>
            <a:spLocks noGrp="1"/>
          </p:cNvSpPr>
          <p:nvPr>
            <p:ph type="sldNum" sz="quarter" idx="7"/>
          </p:nvPr>
        </p:nvSpPr>
        <p:spPr>
          <a:xfrm>
            <a:off x="9269407" y="6549751"/>
            <a:ext cx="2805620" cy="246221"/>
          </a:xfrm>
        </p:spPr>
        <p:txBody>
          <a:bodyPr lIns="0" tIns="0" rIns="0" bIns="0"/>
          <a:lstStyle>
            <a:lvl1pPr algn="r">
              <a:defRPr sz="1600">
                <a:solidFill>
                  <a:schemeClr val="tx1">
                    <a:tint val="75000"/>
                  </a:schemeClr>
                </a:solidFill>
              </a:defRPr>
            </a:lvl1pPr>
          </a:lstStyle>
          <a:p>
            <a:fld id="{050B88D7-7741-46C0-B3EE-0924E171B329}" type="slidenum">
              <a:rPr lang="en-US" smtClean="0"/>
              <a:pPr/>
              <a:t>‹#›</a:t>
            </a:fld>
            <a:endParaRPr lang="en-US"/>
          </a:p>
        </p:txBody>
      </p:sp>
    </p:spTree>
    <p:extLst>
      <p:ext uri="{BB962C8B-B14F-4D97-AF65-F5344CB8AC3E}">
        <p14:creationId xmlns:p14="http://schemas.microsoft.com/office/powerpoint/2010/main" val="50003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A761F-45EA-CEB3-AD22-F9EBB1B0E0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18ED796-CB2F-EC63-4352-2CF56C0609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2EE34F6-7193-A49A-FE1B-37D453BFEC40}"/>
              </a:ext>
            </a:extLst>
          </p:cNvPr>
          <p:cNvSpPr>
            <a:spLocks noGrp="1"/>
          </p:cNvSpPr>
          <p:nvPr>
            <p:ph type="dt" sz="half" idx="10"/>
          </p:nvPr>
        </p:nvSpPr>
        <p:spPr/>
        <p:txBody>
          <a:bodyPr/>
          <a:lstStyle/>
          <a:p>
            <a:fld id="{49D8C4FE-30BB-4FAA-8368-B02755A49807}" type="datetime1">
              <a:rPr lang="en-IN" smtClean="0"/>
              <a:t>12-12-2025</a:t>
            </a:fld>
            <a:endParaRPr lang="en-IN"/>
          </a:p>
        </p:txBody>
      </p:sp>
      <p:sp>
        <p:nvSpPr>
          <p:cNvPr id="5" name="Footer Placeholder 4">
            <a:extLst>
              <a:ext uri="{FF2B5EF4-FFF2-40B4-BE49-F238E27FC236}">
                <a16:creationId xmlns:a16="http://schemas.microsoft.com/office/drawing/2014/main" id="{3BFDB648-8CCC-FBAC-EC46-E14F10383ED8}"/>
              </a:ext>
            </a:extLst>
          </p:cNvPr>
          <p:cNvSpPr>
            <a:spLocks noGrp="1"/>
          </p:cNvSpPr>
          <p:nvPr>
            <p:ph type="ftr" sz="quarter" idx="11"/>
          </p:nvPr>
        </p:nvSpPr>
        <p:spPr/>
        <p:txBody>
          <a:bodyPr/>
          <a:lstStyle/>
          <a:p>
            <a:r>
              <a:rPr lang="en-US"/>
              <a:t>Department of CSE, ATMECE, Mysuru</a:t>
            </a:r>
            <a:endParaRPr lang="en-IN"/>
          </a:p>
        </p:txBody>
      </p:sp>
      <p:sp>
        <p:nvSpPr>
          <p:cNvPr id="6" name="Slide Number Placeholder 5">
            <a:extLst>
              <a:ext uri="{FF2B5EF4-FFF2-40B4-BE49-F238E27FC236}">
                <a16:creationId xmlns:a16="http://schemas.microsoft.com/office/drawing/2014/main" id="{53D7210D-3180-8982-EDA7-A872524C9FFC}"/>
              </a:ext>
            </a:extLst>
          </p:cNvPr>
          <p:cNvSpPr>
            <a:spLocks noGrp="1"/>
          </p:cNvSpPr>
          <p:nvPr>
            <p:ph type="sldNum" sz="quarter" idx="12"/>
          </p:nvPr>
        </p:nvSpPr>
        <p:spPr/>
        <p:txBody>
          <a:bodyPr/>
          <a:lstStyle/>
          <a:p>
            <a:fld id="{8B49CD6B-C1B8-4314-8139-E6C09BE6966B}" type="slidenum">
              <a:rPr lang="en-IN" smtClean="0"/>
              <a:t>‹#›</a:t>
            </a:fld>
            <a:endParaRPr lang="en-IN"/>
          </a:p>
        </p:txBody>
      </p:sp>
    </p:spTree>
    <p:extLst>
      <p:ext uri="{BB962C8B-B14F-4D97-AF65-F5344CB8AC3E}">
        <p14:creationId xmlns:p14="http://schemas.microsoft.com/office/powerpoint/2010/main" val="2248491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4" cstate="print"/>
          <a:stretch>
            <a:fillRect/>
          </a:stretch>
        </p:blipFill>
        <p:spPr>
          <a:xfrm>
            <a:off x="0" y="6461537"/>
            <a:ext cx="12230099" cy="417245"/>
          </a:xfrm>
          <a:prstGeom prst="rect">
            <a:avLst/>
          </a:prstGeom>
        </p:spPr>
      </p:pic>
      <p:sp>
        <p:nvSpPr>
          <p:cNvPr id="17" name="bg object 17"/>
          <p:cNvSpPr/>
          <p:nvPr/>
        </p:nvSpPr>
        <p:spPr>
          <a:xfrm>
            <a:off x="0" y="504289"/>
            <a:ext cx="12160250" cy="201295"/>
          </a:xfrm>
          <a:custGeom>
            <a:avLst/>
            <a:gdLst/>
            <a:ahLst/>
            <a:cxnLst/>
            <a:rect l="l" t="t" r="r" b="b"/>
            <a:pathLst>
              <a:path w="12160250" h="201295">
                <a:moveTo>
                  <a:pt x="12160084" y="0"/>
                </a:moveTo>
                <a:lnTo>
                  <a:pt x="0" y="0"/>
                </a:lnTo>
                <a:lnTo>
                  <a:pt x="0" y="200888"/>
                </a:lnTo>
                <a:lnTo>
                  <a:pt x="6080036" y="200888"/>
                </a:lnTo>
                <a:lnTo>
                  <a:pt x="12160084" y="200888"/>
                </a:lnTo>
                <a:lnTo>
                  <a:pt x="12160084" y="0"/>
                </a:lnTo>
                <a:close/>
              </a:path>
            </a:pathLst>
          </a:custGeom>
          <a:solidFill>
            <a:srgbClr val="757070"/>
          </a:solidFill>
        </p:spPr>
        <p:txBody>
          <a:bodyPr wrap="square" lIns="0" tIns="0" rIns="0" bIns="0" rtlCol="0"/>
          <a:lstStyle/>
          <a:p>
            <a:endParaRPr/>
          </a:p>
        </p:txBody>
      </p:sp>
      <p:sp>
        <p:nvSpPr>
          <p:cNvPr id="18" name="bg object 18"/>
          <p:cNvSpPr/>
          <p:nvPr/>
        </p:nvSpPr>
        <p:spPr>
          <a:xfrm>
            <a:off x="-72737" y="504289"/>
            <a:ext cx="12302836" cy="201295"/>
          </a:xfrm>
          <a:custGeom>
            <a:avLst/>
            <a:gdLst/>
            <a:ahLst/>
            <a:cxnLst/>
            <a:rect l="l" t="t" r="r" b="b"/>
            <a:pathLst>
              <a:path w="10855960" h="201295">
                <a:moveTo>
                  <a:pt x="10855794" y="0"/>
                </a:moveTo>
                <a:lnTo>
                  <a:pt x="0" y="0"/>
                </a:lnTo>
                <a:lnTo>
                  <a:pt x="0" y="200888"/>
                </a:lnTo>
                <a:lnTo>
                  <a:pt x="5428081" y="200888"/>
                </a:lnTo>
                <a:lnTo>
                  <a:pt x="10855794" y="200888"/>
                </a:lnTo>
                <a:lnTo>
                  <a:pt x="10855794" y="0"/>
                </a:lnTo>
                <a:close/>
              </a:path>
            </a:pathLst>
          </a:custGeom>
          <a:solidFill>
            <a:srgbClr val="FFBF00"/>
          </a:solidFill>
        </p:spPr>
        <p:txBody>
          <a:bodyPr wrap="square" lIns="0" tIns="0" rIns="0" bIns="0" rtlCol="0"/>
          <a:lstStyle/>
          <a:p>
            <a:endParaRPr/>
          </a:p>
        </p:txBody>
      </p:sp>
      <p:pic>
        <p:nvPicPr>
          <p:cNvPr id="19" name="bg object 19"/>
          <p:cNvPicPr/>
          <p:nvPr/>
        </p:nvPicPr>
        <p:blipFill>
          <a:blip r:embed="rId5" cstate="print"/>
          <a:stretch>
            <a:fillRect/>
          </a:stretch>
        </p:blipFill>
        <p:spPr>
          <a:xfrm>
            <a:off x="207721" y="274254"/>
            <a:ext cx="2442959" cy="713155"/>
          </a:xfrm>
          <a:prstGeom prst="rect">
            <a:avLst/>
          </a:prstGeom>
        </p:spPr>
      </p:pic>
      <p:pic>
        <p:nvPicPr>
          <p:cNvPr id="22" name="bg object 22"/>
          <p:cNvPicPr/>
          <p:nvPr/>
        </p:nvPicPr>
        <p:blipFill>
          <a:blip r:embed="rId6" cstate="print"/>
          <a:stretch>
            <a:fillRect/>
          </a:stretch>
        </p:blipFill>
        <p:spPr>
          <a:xfrm>
            <a:off x="10409484" y="282376"/>
            <a:ext cx="733489" cy="673859"/>
          </a:xfrm>
          <a:prstGeom prst="rect">
            <a:avLst/>
          </a:prstGeom>
        </p:spPr>
      </p:pic>
      <p:pic>
        <p:nvPicPr>
          <p:cNvPr id="23" name="bg object 23"/>
          <p:cNvPicPr/>
          <p:nvPr/>
        </p:nvPicPr>
        <p:blipFill>
          <a:blip r:embed="rId7" cstate="print"/>
          <a:stretch>
            <a:fillRect/>
          </a:stretch>
        </p:blipFill>
        <p:spPr>
          <a:xfrm>
            <a:off x="9428700" y="126074"/>
            <a:ext cx="1020135" cy="967281"/>
          </a:xfrm>
          <a:prstGeom prst="rect">
            <a:avLst/>
          </a:prstGeom>
        </p:spPr>
      </p:pic>
      <p:sp>
        <p:nvSpPr>
          <p:cNvPr id="4" name="Holder 4"/>
          <p:cNvSpPr>
            <a:spLocks noGrp="1"/>
          </p:cNvSpPr>
          <p:nvPr>
            <p:ph type="ftr" sz="quarter" idx="5"/>
          </p:nvPr>
        </p:nvSpPr>
        <p:spPr>
          <a:xfrm>
            <a:off x="3059720" y="6440755"/>
            <a:ext cx="5897663" cy="276999"/>
          </a:xfrm>
          <a:prstGeom prst="rect">
            <a:avLst/>
          </a:prstGeom>
        </p:spPr>
        <p:txBody>
          <a:bodyPr wrap="square" lIns="0" tIns="0" rIns="0" bIns="0">
            <a:spAutoFit/>
          </a:bodyPr>
          <a:lstStyle>
            <a:lvl1pPr algn="ctr">
              <a:defRPr>
                <a:solidFill>
                  <a:schemeClr val="tx1">
                    <a:tint val="75000"/>
                  </a:schemeClr>
                </a:solidFill>
                <a:latin typeface="Times New Roman" panose="02020603050405020304" pitchFamily="18" charset="0"/>
                <a:cs typeface="Times New Roman" panose="02020603050405020304" pitchFamily="18" charset="0"/>
              </a:defRPr>
            </a:lvl1pPr>
          </a:lstStyle>
          <a:p>
            <a:r>
              <a:rPr lang="en-US" dirty="0"/>
              <a:t>Department of CSE, ATMECE, </a:t>
            </a:r>
            <a:r>
              <a:rPr lang="en-US" dirty="0" err="1"/>
              <a:t>Mysuru</a:t>
            </a:r>
            <a:endParaRPr lang="en-US" dirty="0"/>
          </a:p>
        </p:txBody>
      </p:sp>
      <p:sp>
        <p:nvSpPr>
          <p:cNvPr id="5" name="Holder 5"/>
          <p:cNvSpPr>
            <a:spLocks noGrp="1"/>
          </p:cNvSpPr>
          <p:nvPr>
            <p:ph type="dt" sz="half" idx="6"/>
          </p:nvPr>
        </p:nvSpPr>
        <p:spPr>
          <a:xfrm>
            <a:off x="101379" y="6538869"/>
            <a:ext cx="2805620" cy="276999"/>
          </a:xfrm>
          <a:prstGeom prst="rect">
            <a:avLst/>
          </a:prstGeom>
        </p:spPr>
        <p:txBody>
          <a:bodyPr wrap="square" lIns="0" tIns="0" rIns="0" bIns="0">
            <a:spAutoFit/>
          </a:bodyPr>
          <a:lstStyle>
            <a:lvl1pPr algn="l">
              <a:defRPr>
                <a:solidFill>
                  <a:schemeClr val="tx1">
                    <a:tint val="75000"/>
                  </a:schemeClr>
                </a:solidFill>
                <a:latin typeface="Times New Roman" panose="02020603050405020304" pitchFamily="18" charset="0"/>
                <a:cs typeface="Times New Roman" panose="02020603050405020304" pitchFamily="18" charset="0"/>
              </a:defRPr>
            </a:lvl1pPr>
          </a:lstStyle>
          <a:p>
            <a:fld id="{1DBA8C54-11A5-4F8B-9EE6-D42B0C21C2EF}" type="datetime1">
              <a:rPr lang="en-IN" smtClean="0"/>
              <a:t>12-12-2025</a:t>
            </a:fld>
            <a:endParaRPr lang="en-US" dirty="0"/>
          </a:p>
        </p:txBody>
      </p:sp>
      <p:sp>
        <p:nvSpPr>
          <p:cNvPr id="6" name="Holder 6"/>
          <p:cNvSpPr>
            <a:spLocks noGrp="1"/>
          </p:cNvSpPr>
          <p:nvPr>
            <p:ph type="sldNum" sz="quarter" idx="7"/>
          </p:nvPr>
        </p:nvSpPr>
        <p:spPr>
          <a:xfrm>
            <a:off x="9211483" y="6445350"/>
            <a:ext cx="2805620" cy="276999"/>
          </a:xfrm>
          <a:prstGeom prst="rect">
            <a:avLst/>
          </a:prstGeom>
        </p:spPr>
        <p:txBody>
          <a:bodyPr wrap="square" lIns="0" tIns="0" rIns="0" bIns="0">
            <a:spAutoFit/>
          </a:bodyPr>
          <a:lstStyle>
            <a:lvl1pPr algn="r">
              <a:defRPr>
                <a:solidFill>
                  <a:schemeClr val="tx1">
                    <a:tint val="75000"/>
                  </a:schemeClr>
                </a:solidFill>
                <a:latin typeface="Times New Roman" panose="02020603050405020304" pitchFamily="18" charset="0"/>
                <a:cs typeface="Times New Roman" panose="02020603050405020304" pitchFamily="18" charset="0"/>
              </a:defRPr>
            </a:lvl1pPr>
          </a:lstStyle>
          <a:p>
            <a:fld id="{050B88D7-7741-46C0-B3EE-0924E171B329}" type="slidenum">
              <a:rPr lang="en-US" smtClean="0"/>
              <a:pPr/>
              <a:t>‹#›</a:t>
            </a:fld>
            <a:endParaRPr lang="en-US"/>
          </a:p>
        </p:txBody>
      </p:sp>
      <p:pic>
        <p:nvPicPr>
          <p:cNvPr id="28" name="Picture 27"/>
          <p:cNvPicPr/>
          <p:nvPr userDrawn="1"/>
        </p:nvPicPr>
        <p:blipFill>
          <a:blip r:embed="rId8"/>
          <a:srcRect l="87247" r="2556" b="38961"/>
          <a:stretch>
            <a:fillRect/>
          </a:stretch>
        </p:blipFill>
        <p:spPr>
          <a:xfrm>
            <a:off x="11222185" y="164044"/>
            <a:ext cx="772756" cy="906492"/>
          </a:xfrm>
          <a:prstGeom prst="rect">
            <a:avLst/>
          </a:prstGeom>
        </p:spPr>
      </p:pic>
      <p:pic>
        <p:nvPicPr>
          <p:cNvPr id="29" name="Picture 28"/>
          <p:cNvPicPr>
            <a:picLocks noChangeAspect="1"/>
          </p:cNvPicPr>
          <p:nvPr userDrawn="1"/>
        </p:nvPicPr>
        <p:blipFill rotWithShape="1">
          <a:blip r:embed="rId9">
            <a:extLst>
              <a:ext uri="{28A0092B-C50C-407E-A947-70E740481C1C}">
                <a14:useLocalDpi xmlns:a14="http://schemas.microsoft.com/office/drawing/2010/main" val="0"/>
              </a:ext>
            </a:extLst>
          </a:blip>
          <a:srcRect l="4695" t="13276" r="3190" b="20189"/>
          <a:stretch/>
        </p:blipFill>
        <p:spPr>
          <a:xfrm>
            <a:off x="138456" y="94698"/>
            <a:ext cx="2512224" cy="984828"/>
          </a:xfrm>
          <a:prstGeom prst="rect">
            <a:avLst/>
          </a:prstGeom>
        </p:spPr>
      </p:pic>
      <p:pic>
        <p:nvPicPr>
          <p:cNvPr id="1026" name="Picture 2" descr="🎉 MIET Achieves GOLD Rating by QS I-GAUGE! 🏆, We are delighted to  announce that MIET has been awarded the prestigious GOLD rating by QS  I-GAUGE, becoming the first institution in Jammu &amp; Kashmir UT to ..."/>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375078" y="313550"/>
            <a:ext cx="1061799" cy="580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362205"/>
      </p:ext>
    </p:extLst>
  </p:cSld>
  <p:clrMap bg1="lt1" tx1="dk1" bg2="lt2" tx2="dk2" accent1="accent1" accent2="accent2" accent3="accent3" accent4="accent4" accent5="accent5" accent6="accent6" hlink="hlink" folHlink="folHlink"/>
  <p:sldLayoutIdLst>
    <p:sldLayoutId id="2147483735" r:id="rId1"/>
    <p:sldLayoutId id="2147483740" r:id="rId2"/>
  </p:sldLayoutIdLst>
  <p:hf hdr="0" dt="0"/>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276CEC7-1DD4-7F2F-822E-74E7EB893CB2}"/>
              </a:ext>
            </a:extLst>
          </p:cNvPr>
          <p:cNvSpPr txBox="1"/>
          <p:nvPr/>
        </p:nvSpPr>
        <p:spPr>
          <a:xfrm>
            <a:off x="1693225" y="1611867"/>
            <a:ext cx="8630652" cy="584775"/>
          </a:xfrm>
          <a:prstGeom prst="rect">
            <a:avLst/>
          </a:prstGeom>
          <a:noFill/>
        </p:spPr>
        <p:txBody>
          <a:bodyPr wrap="square">
            <a:spAutoFit/>
          </a:bodyPr>
          <a:lstStyle/>
          <a:p>
            <a:r>
              <a:rPr lang="en-US" sz="3200" dirty="0">
                <a:latin typeface="Times New Roman" panose="02020603050405020304" pitchFamily="18" charset="0"/>
                <a:cs typeface="Times New Roman" panose="02020603050405020304" pitchFamily="18" charset="0"/>
              </a:rPr>
              <a:t>Department of Computer Science and Engineering </a:t>
            </a:r>
            <a:endParaRPr lang="en-IN" sz="32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2C470767-2D59-8DAA-12ED-5C5AFA07276E}"/>
              </a:ext>
            </a:extLst>
          </p:cNvPr>
          <p:cNvSpPr txBox="1"/>
          <p:nvPr/>
        </p:nvSpPr>
        <p:spPr>
          <a:xfrm>
            <a:off x="1165512" y="2763778"/>
            <a:ext cx="9686078" cy="400110"/>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SUBJECT TITLE : </a:t>
            </a:r>
            <a:r>
              <a:rPr lang="en-GB" sz="2000" b="1" dirty="0">
                <a:latin typeface="+mj-lt"/>
              </a:rPr>
              <a:t>DIGITAL DESIGN AND COMPUTER ORGANIZATION </a:t>
            </a:r>
            <a:r>
              <a:rPr lang="en-US" sz="2000" dirty="0">
                <a:latin typeface="+mj-lt"/>
                <a:cs typeface="Times New Roman" panose="02020603050405020304" pitchFamily="18" charset="0"/>
              </a:rPr>
              <a:t>(BCS302) </a:t>
            </a:r>
            <a:endParaRPr lang="en-IN" sz="2000" dirty="0">
              <a:latin typeface="+mj-lt"/>
              <a:cs typeface="Times New Roman" panose="02020603050405020304" pitchFamily="18" charset="0"/>
            </a:endParaRPr>
          </a:p>
        </p:txBody>
      </p:sp>
      <p:sp>
        <p:nvSpPr>
          <p:cNvPr id="9" name="TextBox 8">
            <a:extLst>
              <a:ext uri="{FF2B5EF4-FFF2-40B4-BE49-F238E27FC236}">
                <a16:creationId xmlns:a16="http://schemas.microsoft.com/office/drawing/2014/main" id="{1BB0C105-6D84-21FA-E723-294CA4D0EE45}"/>
              </a:ext>
            </a:extLst>
          </p:cNvPr>
          <p:cNvSpPr txBox="1"/>
          <p:nvPr/>
        </p:nvSpPr>
        <p:spPr>
          <a:xfrm>
            <a:off x="4638323" y="3562934"/>
            <a:ext cx="2030883" cy="400110"/>
          </a:xfrm>
          <a:prstGeom prst="rect">
            <a:avLst/>
          </a:prstGeom>
          <a:noFill/>
        </p:spPr>
        <p:txBody>
          <a:bodyPr wrap="square">
            <a:spAutoFit/>
          </a:bodyPr>
          <a:lstStyle/>
          <a:p>
            <a:pPr algn="ctr"/>
            <a:r>
              <a:rPr lang="en-IN" sz="2000" dirty="0">
                <a:latin typeface="Times New Roman" panose="02020603050405020304" pitchFamily="18" charset="0"/>
                <a:cs typeface="Times New Roman" panose="02020603050405020304" pitchFamily="18" charset="0"/>
              </a:rPr>
              <a:t>SEMESTER : III </a:t>
            </a:r>
          </a:p>
        </p:txBody>
      </p:sp>
      <p:sp>
        <p:nvSpPr>
          <p:cNvPr id="11" name="TextBox 10">
            <a:extLst>
              <a:ext uri="{FF2B5EF4-FFF2-40B4-BE49-F238E27FC236}">
                <a16:creationId xmlns:a16="http://schemas.microsoft.com/office/drawing/2014/main" id="{B12FB89D-AA6A-DAD7-6C9F-6A1FD9020559}"/>
              </a:ext>
            </a:extLst>
          </p:cNvPr>
          <p:cNvSpPr txBox="1"/>
          <p:nvPr/>
        </p:nvSpPr>
        <p:spPr>
          <a:xfrm>
            <a:off x="3059719" y="4181173"/>
            <a:ext cx="5897663" cy="400110"/>
          </a:xfrm>
          <a:prstGeom prst="rect">
            <a:avLst/>
          </a:prstGeom>
          <a:noFill/>
        </p:spPr>
        <p:txBody>
          <a:bodyPr wrap="square">
            <a:spAutoFit/>
          </a:bodyPr>
          <a:lstStyle/>
          <a:p>
            <a:r>
              <a:rPr lang="en-IN" sz="2000" dirty="0">
                <a:latin typeface="+mj-lt"/>
                <a:cs typeface="Times New Roman" panose="02020603050405020304" pitchFamily="18" charset="0"/>
              </a:rPr>
              <a:t>MODULE 4: I</a:t>
            </a:r>
            <a:r>
              <a:rPr lang="en-IN" sz="2000" dirty="0">
                <a:latin typeface="+mj-lt"/>
              </a:rPr>
              <a:t>NPUT/OUTPUT ORGANIZATION</a:t>
            </a:r>
            <a:endParaRPr lang="en-IN" sz="2000" dirty="0">
              <a:latin typeface="+mj-lt"/>
              <a:cs typeface="Times New Roman" panose="02020603050405020304" pitchFamily="18" charset="0"/>
            </a:endParaRPr>
          </a:p>
        </p:txBody>
      </p:sp>
      <p:sp>
        <p:nvSpPr>
          <p:cNvPr id="2" name="TextBox 1">
            <a:extLst>
              <a:ext uri="{FF2B5EF4-FFF2-40B4-BE49-F238E27FC236}">
                <a16:creationId xmlns:a16="http://schemas.microsoft.com/office/drawing/2014/main" id="{6AD2DE73-F123-E594-4D7A-0FA514A50AF5}"/>
              </a:ext>
            </a:extLst>
          </p:cNvPr>
          <p:cNvSpPr txBox="1"/>
          <p:nvPr/>
        </p:nvSpPr>
        <p:spPr>
          <a:xfrm>
            <a:off x="8682087" y="4997649"/>
            <a:ext cx="3458478" cy="1015663"/>
          </a:xfrm>
          <a:prstGeom prst="rect">
            <a:avLst/>
          </a:prstGeom>
          <a:noFill/>
        </p:spPr>
        <p:txBody>
          <a:bodyPr wrap="square" rtlCol="0">
            <a:spAutoFit/>
          </a:bodyPr>
          <a:lstStyle/>
          <a:p>
            <a:pPr algn="ctr"/>
            <a:r>
              <a:rPr lang="en-IN" sz="2000" dirty="0">
                <a:latin typeface="+mj-lt"/>
              </a:rPr>
              <a:t>Bhavya Dechamma K S </a:t>
            </a:r>
          </a:p>
          <a:p>
            <a:pPr algn="ctr"/>
            <a:r>
              <a:rPr lang="en-IN" sz="2000" dirty="0">
                <a:latin typeface="+mj-lt"/>
              </a:rPr>
              <a:t>Assistant Professor</a:t>
            </a:r>
          </a:p>
          <a:p>
            <a:pPr algn="ctr"/>
            <a:r>
              <a:rPr lang="en-IN" sz="2000" dirty="0">
                <a:latin typeface="+mj-lt"/>
              </a:rPr>
              <a:t>Dept of CS&amp;E, ATME </a:t>
            </a:r>
          </a:p>
        </p:txBody>
      </p:sp>
      <p:sp>
        <p:nvSpPr>
          <p:cNvPr id="3" name="Footer Placeholder 2">
            <a:extLst>
              <a:ext uri="{FF2B5EF4-FFF2-40B4-BE49-F238E27FC236}">
                <a16:creationId xmlns:a16="http://schemas.microsoft.com/office/drawing/2014/main" id="{1E0B2444-3B53-412E-7E23-9CA2DCAEB614}"/>
              </a:ext>
            </a:extLst>
          </p:cNvPr>
          <p:cNvSpPr>
            <a:spLocks noGrp="1"/>
          </p:cNvSpPr>
          <p:nvPr>
            <p:ph type="ftr" sz="quarter" idx="11"/>
          </p:nvPr>
        </p:nvSpPr>
        <p:spPr/>
        <p:txBody>
          <a:bodyPr/>
          <a:lstStyle/>
          <a:p>
            <a:r>
              <a:rPr lang="en-US"/>
              <a:t>Department of CSE, ATMECE, Mysuru</a:t>
            </a:r>
            <a:endParaRPr lang="en-IN"/>
          </a:p>
        </p:txBody>
      </p:sp>
      <p:sp>
        <p:nvSpPr>
          <p:cNvPr id="4" name="Slide Number Placeholder 3">
            <a:extLst>
              <a:ext uri="{FF2B5EF4-FFF2-40B4-BE49-F238E27FC236}">
                <a16:creationId xmlns:a16="http://schemas.microsoft.com/office/drawing/2014/main" id="{6A6F23CD-BC0B-B339-BBD0-D77812B8CD16}"/>
              </a:ext>
            </a:extLst>
          </p:cNvPr>
          <p:cNvSpPr>
            <a:spLocks noGrp="1"/>
          </p:cNvSpPr>
          <p:nvPr>
            <p:ph type="sldNum" sz="quarter" idx="12"/>
          </p:nvPr>
        </p:nvSpPr>
        <p:spPr/>
        <p:txBody>
          <a:bodyPr/>
          <a:lstStyle/>
          <a:p>
            <a:fld id="{8B49CD6B-C1B8-4314-8139-E6C09BE6966B}" type="slidenum">
              <a:rPr lang="en-IN" smtClean="0"/>
              <a:t>1</a:t>
            </a:fld>
            <a:endParaRPr lang="en-IN"/>
          </a:p>
        </p:txBody>
      </p:sp>
    </p:spTree>
    <p:extLst>
      <p:ext uri="{BB962C8B-B14F-4D97-AF65-F5344CB8AC3E}">
        <p14:creationId xmlns:p14="http://schemas.microsoft.com/office/powerpoint/2010/main" val="270699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3A1F6-4E4E-D194-7E8D-3C25E853555D}"/>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5281107F-42CB-72C8-6BF8-58B12AA6B38B}"/>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1F320450-1EFF-FD57-AAB9-1FF2E1C19247}"/>
              </a:ext>
            </a:extLst>
          </p:cNvPr>
          <p:cNvSpPr>
            <a:spLocks noGrp="1"/>
          </p:cNvSpPr>
          <p:nvPr>
            <p:ph type="sldNum" sz="quarter" idx="12"/>
          </p:nvPr>
        </p:nvSpPr>
        <p:spPr/>
        <p:txBody>
          <a:bodyPr/>
          <a:lstStyle/>
          <a:p>
            <a:fld id="{8B49CD6B-C1B8-4314-8139-E6C09BE6966B}" type="slidenum">
              <a:rPr lang="en-IN" smtClean="0"/>
              <a:t>10</a:t>
            </a:fld>
            <a:endParaRPr lang="en-IN"/>
          </a:p>
        </p:txBody>
      </p:sp>
      <p:sp>
        <p:nvSpPr>
          <p:cNvPr id="3" name="TextBox 2">
            <a:extLst>
              <a:ext uri="{FF2B5EF4-FFF2-40B4-BE49-F238E27FC236}">
                <a16:creationId xmlns:a16="http://schemas.microsoft.com/office/drawing/2014/main" id="{3F2E6293-9E1B-D1DD-E03E-F0A0F7FB7399}"/>
              </a:ext>
            </a:extLst>
          </p:cNvPr>
          <p:cNvSpPr txBox="1"/>
          <p:nvPr/>
        </p:nvSpPr>
        <p:spPr>
          <a:xfrm>
            <a:off x="978090" y="1621539"/>
            <a:ext cx="1683223" cy="400110"/>
          </a:xfrm>
          <a:prstGeom prst="rect">
            <a:avLst/>
          </a:prstGeom>
          <a:noFill/>
        </p:spPr>
        <p:txBody>
          <a:bodyPr wrap="square">
            <a:spAutoFit/>
          </a:bodyPr>
          <a:lstStyle/>
          <a:p>
            <a:r>
              <a:rPr lang="en-IN" sz="2000" b="1" dirty="0">
                <a:latin typeface="+mj-lt"/>
              </a:rPr>
              <a:t>4.2 Interrupt </a:t>
            </a:r>
          </a:p>
        </p:txBody>
      </p:sp>
      <p:sp>
        <p:nvSpPr>
          <p:cNvPr id="6" name="TextBox 5">
            <a:extLst>
              <a:ext uri="{FF2B5EF4-FFF2-40B4-BE49-F238E27FC236}">
                <a16:creationId xmlns:a16="http://schemas.microsoft.com/office/drawing/2014/main" id="{1ED39657-735C-B9F3-EA23-C7B02B830348}"/>
              </a:ext>
            </a:extLst>
          </p:cNvPr>
          <p:cNvSpPr txBox="1"/>
          <p:nvPr/>
        </p:nvSpPr>
        <p:spPr>
          <a:xfrm>
            <a:off x="978090" y="2177803"/>
            <a:ext cx="10235820" cy="326865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It is an event which suspends the execution of one program and begins the execution of another program. </a:t>
            </a:r>
          </a:p>
          <a:p>
            <a:pPr marL="342900" indent="-342900" algn="just">
              <a:lnSpc>
                <a:spcPct val="150000"/>
              </a:lnSpc>
              <a:buFont typeface="Arial" panose="020B0604020202020204" pitchFamily="34" charset="0"/>
              <a:buChar char="•"/>
            </a:pPr>
            <a:r>
              <a:rPr lang="en-GB" sz="2000" dirty="0">
                <a:latin typeface="+mj-lt"/>
              </a:rPr>
              <a:t>It can be avoided by I/O device sending an ‘interrupt’ to the processor, when I/O device is free. </a:t>
            </a:r>
          </a:p>
          <a:p>
            <a:pPr marL="342900" indent="-342900" algn="just">
              <a:lnSpc>
                <a:spcPct val="150000"/>
              </a:lnSpc>
              <a:buFont typeface="Arial" panose="020B0604020202020204" pitchFamily="34" charset="0"/>
              <a:buChar char="•"/>
            </a:pPr>
            <a:r>
              <a:rPr lang="en-GB" sz="2000" dirty="0">
                <a:latin typeface="+mj-lt"/>
              </a:rPr>
              <a:t>The interrupt invokes a subroutine called Interrupt Service Routine (ISR), which resolves the cause of interrupt. </a:t>
            </a:r>
          </a:p>
          <a:p>
            <a:pPr marL="342900" indent="-342900" algn="just">
              <a:lnSpc>
                <a:spcPct val="150000"/>
              </a:lnSpc>
              <a:buFont typeface="Arial" panose="020B0604020202020204" pitchFamily="34" charset="0"/>
              <a:buChar char="•"/>
            </a:pPr>
            <a:r>
              <a:rPr lang="en-GB" sz="2000" dirty="0">
                <a:latin typeface="+mj-lt"/>
              </a:rPr>
              <a:t>The occurrence of interrupt causes the processor to transfer the execution control from user program to ISR. </a:t>
            </a:r>
            <a:endParaRPr lang="en-IN" sz="2000" dirty="0">
              <a:latin typeface="+mj-lt"/>
            </a:endParaRPr>
          </a:p>
        </p:txBody>
      </p:sp>
    </p:spTree>
    <p:extLst>
      <p:ext uri="{BB962C8B-B14F-4D97-AF65-F5344CB8AC3E}">
        <p14:creationId xmlns:p14="http://schemas.microsoft.com/office/powerpoint/2010/main" val="2241984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217E80-A80E-1AC2-05A6-CFE7BEB69DA8}"/>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20D4576B-77B4-0E0E-95FA-667FF3D21385}"/>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E0B3B509-4E08-6CF6-3398-979D3952C2B3}"/>
              </a:ext>
            </a:extLst>
          </p:cNvPr>
          <p:cNvSpPr>
            <a:spLocks noGrp="1"/>
          </p:cNvSpPr>
          <p:nvPr>
            <p:ph type="sldNum" sz="quarter" idx="12"/>
          </p:nvPr>
        </p:nvSpPr>
        <p:spPr/>
        <p:txBody>
          <a:bodyPr/>
          <a:lstStyle/>
          <a:p>
            <a:fld id="{8B49CD6B-C1B8-4314-8139-E6C09BE6966B}" type="slidenum">
              <a:rPr lang="en-IN" smtClean="0"/>
              <a:t>11</a:t>
            </a:fld>
            <a:endParaRPr lang="en-IN"/>
          </a:p>
        </p:txBody>
      </p:sp>
      <p:pic>
        <p:nvPicPr>
          <p:cNvPr id="3" name="Picture 2">
            <a:extLst>
              <a:ext uri="{FF2B5EF4-FFF2-40B4-BE49-F238E27FC236}">
                <a16:creationId xmlns:a16="http://schemas.microsoft.com/office/drawing/2014/main" id="{E740090F-F530-EBDB-A8CB-C12A414BFC93}"/>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721685" y="1255595"/>
            <a:ext cx="6235698" cy="3957850"/>
          </a:xfrm>
          <a:prstGeom prst="rect">
            <a:avLst/>
          </a:prstGeom>
        </p:spPr>
      </p:pic>
      <p:sp>
        <p:nvSpPr>
          <p:cNvPr id="6" name="TextBox 5">
            <a:extLst>
              <a:ext uri="{FF2B5EF4-FFF2-40B4-BE49-F238E27FC236}">
                <a16:creationId xmlns:a16="http://schemas.microsoft.com/office/drawing/2014/main" id="{53A9E343-BCCA-A5B7-73F4-246F05656B7C}"/>
              </a:ext>
            </a:extLst>
          </p:cNvPr>
          <p:cNvSpPr txBox="1"/>
          <p:nvPr/>
        </p:nvSpPr>
        <p:spPr>
          <a:xfrm>
            <a:off x="3352799" y="5602405"/>
            <a:ext cx="6200633" cy="400110"/>
          </a:xfrm>
          <a:prstGeom prst="rect">
            <a:avLst/>
          </a:prstGeom>
          <a:noFill/>
        </p:spPr>
        <p:txBody>
          <a:bodyPr wrap="square" rtlCol="0">
            <a:spAutoFit/>
          </a:bodyPr>
          <a:lstStyle/>
          <a:p>
            <a:r>
              <a:rPr lang="en-GB" sz="2000" dirty="0">
                <a:latin typeface="+mj-lt"/>
              </a:rPr>
              <a:t>Fig: Transfer of control through the use of interrupts</a:t>
            </a:r>
            <a:endParaRPr lang="en-IN" sz="2000" dirty="0">
              <a:latin typeface="+mj-lt"/>
            </a:endParaRPr>
          </a:p>
        </p:txBody>
      </p:sp>
    </p:spTree>
    <p:extLst>
      <p:ext uri="{BB962C8B-B14F-4D97-AF65-F5344CB8AC3E}">
        <p14:creationId xmlns:p14="http://schemas.microsoft.com/office/powerpoint/2010/main" val="35481759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C2E773-87A4-CE87-60A6-52CE84A0C306}"/>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031A7A86-4BF6-CE73-8CBA-BF07C01DF40B}"/>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E9388C86-1B26-F760-2ECF-BB89F6B4F1CE}"/>
              </a:ext>
            </a:extLst>
          </p:cNvPr>
          <p:cNvSpPr>
            <a:spLocks noGrp="1"/>
          </p:cNvSpPr>
          <p:nvPr>
            <p:ph type="sldNum" sz="quarter" idx="12"/>
          </p:nvPr>
        </p:nvSpPr>
        <p:spPr/>
        <p:txBody>
          <a:bodyPr/>
          <a:lstStyle/>
          <a:p>
            <a:fld id="{8B49CD6B-C1B8-4314-8139-E6C09BE6966B}" type="slidenum">
              <a:rPr lang="en-IN" smtClean="0"/>
              <a:t>12</a:t>
            </a:fld>
            <a:endParaRPr lang="en-IN"/>
          </a:p>
        </p:txBody>
      </p:sp>
      <p:sp>
        <p:nvSpPr>
          <p:cNvPr id="3" name="TextBox 2">
            <a:extLst>
              <a:ext uri="{FF2B5EF4-FFF2-40B4-BE49-F238E27FC236}">
                <a16:creationId xmlns:a16="http://schemas.microsoft.com/office/drawing/2014/main" id="{67260594-8271-1C77-E3CF-D3B80BE6E2F9}"/>
              </a:ext>
            </a:extLst>
          </p:cNvPr>
          <p:cNvSpPr txBox="1"/>
          <p:nvPr/>
        </p:nvSpPr>
        <p:spPr>
          <a:xfrm>
            <a:off x="1026992" y="1279571"/>
            <a:ext cx="9277067" cy="400110"/>
          </a:xfrm>
          <a:prstGeom prst="rect">
            <a:avLst/>
          </a:prstGeom>
          <a:noFill/>
        </p:spPr>
        <p:txBody>
          <a:bodyPr wrap="square">
            <a:spAutoFit/>
          </a:bodyPr>
          <a:lstStyle/>
          <a:p>
            <a:r>
              <a:rPr lang="en-GB" sz="2000" b="1" dirty="0">
                <a:latin typeface="+mj-lt"/>
              </a:rPr>
              <a:t>The following steps takes place when the interrupt related instruction is executed: </a:t>
            </a:r>
            <a:endParaRPr lang="en-IN" sz="2000" b="1" dirty="0">
              <a:latin typeface="+mj-lt"/>
            </a:endParaRPr>
          </a:p>
        </p:txBody>
      </p:sp>
      <p:sp>
        <p:nvSpPr>
          <p:cNvPr id="7" name="TextBox 6">
            <a:extLst>
              <a:ext uri="{FF2B5EF4-FFF2-40B4-BE49-F238E27FC236}">
                <a16:creationId xmlns:a16="http://schemas.microsoft.com/office/drawing/2014/main" id="{CDDF9AE1-8D4F-73A2-3DA9-829514497D18}"/>
              </a:ext>
            </a:extLst>
          </p:cNvPr>
          <p:cNvSpPr txBox="1"/>
          <p:nvPr/>
        </p:nvSpPr>
        <p:spPr>
          <a:xfrm>
            <a:off x="1419367" y="1712599"/>
            <a:ext cx="9880980" cy="234532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It suspends the execution of current instruction </a:t>
            </a:r>
            <a:r>
              <a:rPr lang="en-GB" sz="2000" dirty="0" err="1">
                <a:latin typeface="+mj-lt"/>
              </a:rPr>
              <a:t>i</a:t>
            </a:r>
            <a:r>
              <a:rPr lang="en-GB" sz="2000" dirty="0">
                <a:latin typeface="+mj-lt"/>
              </a:rPr>
              <a:t>. </a:t>
            </a:r>
          </a:p>
          <a:p>
            <a:pPr marL="342900" indent="-342900" algn="just">
              <a:lnSpc>
                <a:spcPct val="150000"/>
              </a:lnSpc>
              <a:buFont typeface="Arial" panose="020B0604020202020204" pitchFamily="34" charset="0"/>
              <a:buChar char="•"/>
            </a:pPr>
            <a:r>
              <a:rPr lang="en-GB" sz="2000" dirty="0">
                <a:latin typeface="+mj-lt"/>
              </a:rPr>
              <a:t>Transfer the execution control to sub program from main program. </a:t>
            </a:r>
          </a:p>
          <a:p>
            <a:pPr marL="342900" indent="-342900" algn="just">
              <a:lnSpc>
                <a:spcPct val="150000"/>
              </a:lnSpc>
              <a:buFont typeface="Arial" panose="020B0604020202020204" pitchFamily="34" charset="0"/>
              <a:buChar char="•"/>
            </a:pPr>
            <a:r>
              <a:rPr lang="en-GB" sz="2000" dirty="0">
                <a:latin typeface="+mj-lt"/>
              </a:rPr>
              <a:t>The state of processor is first saved in memory before working on the interrupt. </a:t>
            </a:r>
          </a:p>
          <a:p>
            <a:pPr marL="342900" indent="-342900" algn="just">
              <a:lnSpc>
                <a:spcPct val="150000"/>
              </a:lnSpc>
              <a:buFont typeface="Arial" panose="020B0604020202020204" pitchFamily="34" charset="0"/>
              <a:buChar char="•"/>
            </a:pPr>
            <a:r>
              <a:rPr lang="en-GB" sz="2000" dirty="0">
                <a:latin typeface="+mj-lt"/>
              </a:rPr>
              <a:t>When ISR is completed, the state of processor is restored, so that the interrupted program may continue. </a:t>
            </a:r>
          </a:p>
        </p:txBody>
      </p:sp>
      <p:sp>
        <p:nvSpPr>
          <p:cNvPr id="9" name="TextBox 8">
            <a:extLst>
              <a:ext uri="{FF2B5EF4-FFF2-40B4-BE49-F238E27FC236}">
                <a16:creationId xmlns:a16="http://schemas.microsoft.com/office/drawing/2014/main" id="{EC932661-387A-0905-7074-62C3446966AF}"/>
              </a:ext>
            </a:extLst>
          </p:cNvPr>
          <p:cNvSpPr txBox="1"/>
          <p:nvPr/>
        </p:nvSpPr>
        <p:spPr>
          <a:xfrm>
            <a:off x="1229222" y="4320877"/>
            <a:ext cx="9733555" cy="960328"/>
          </a:xfrm>
          <a:prstGeom prst="rect">
            <a:avLst/>
          </a:prstGeom>
          <a:noFill/>
        </p:spPr>
        <p:txBody>
          <a:bodyPr wrap="square">
            <a:spAutoFit/>
          </a:bodyPr>
          <a:lstStyle/>
          <a:p>
            <a:pPr algn="just">
              <a:lnSpc>
                <a:spcPct val="150000"/>
              </a:lnSpc>
            </a:pPr>
            <a:r>
              <a:rPr lang="en-GB" sz="2000" b="1" dirty="0">
                <a:latin typeface="+mj-lt"/>
              </a:rPr>
              <a:t>Interrupt Latency / interrupt response time </a:t>
            </a:r>
            <a:r>
              <a:rPr lang="en-GB" sz="2000" dirty="0">
                <a:latin typeface="+mj-lt"/>
              </a:rPr>
              <a:t>is the delay between the time taken for receiving an interrupt request and start of the execution of the ISR. </a:t>
            </a:r>
            <a:endParaRPr lang="en-IN" sz="2000" dirty="0">
              <a:latin typeface="+mj-lt"/>
            </a:endParaRPr>
          </a:p>
        </p:txBody>
      </p:sp>
    </p:spTree>
    <p:extLst>
      <p:ext uri="{BB962C8B-B14F-4D97-AF65-F5344CB8AC3E}">
        <p14:creationId xmlns:p14="http://schemas.microsoft.com/office/powerpoint/2010/main" val="818172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0EE2A03-8610-4817-1CE4-4E6D93A9E896}"/>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ED0CF4D7-40B8-5A0E-8414-30D2CB842B9F}"/>
              </a:ext>
            </a:extLst>
          </p:cNvPr>
          <p:cNvSpPr>
            <a:spLocks noGrp="1"/>
          </p:cNvSpPr>
          <p:nvPr>
            <p:ph type="sldNum" sz="quarter" idx="12"/>
          </p:nvPr>
        </p:nvSpPr>
        <p:spPr/>
        <p:txBody>
          <a:bodyPr/>
          <a:lstStyle/>
          <a:p>
            <a:fld id="{8B49CD6B-C1B8-4314-8139-E6C09BE6966B}" type="slidenum">
              <a:rPr lang="en-IN" smtClean="0"/>
              <a:t>13</a:t>
            </a:fld>
            <a:endParaRPr lang="en-IN"/>
          </a:p>
        </p:txBody>
      </p:sp>
      <p:pic>
        <p:nvPicPr>
          <p:cNvPr id="9" name="Picture 8">
            <a:extLst>
              <a:ext uri="{FF2B5EF4-FFF2-40B4-BE49-F238E27FC236}">
                <a16:creationId xmlns:a16="http://schemas.microsoft.com/office/drawing/2014/main" id="{08B4CFC6-7E66-470B-F7D3-959B84A6FD7B}"/>
              </a:ext>
            </a:extLst>
          </p:cNvPr>
          <p:cNvPicPr>
            <a:picLocks noChangeAspect="1"/>
          </p:cNvPicPr>
          <p:nvPr/>
        </p:nvPicPr>
        <p:blipFill>
          <a:blip r:embed="rId2"/>
          <a:stretch>
            <a:fillRect/>
          </a:stretch>
        </p:blipFill>
        <p:spPr>
          <a:xfrm>
            <a:off x="2361063" y="1780538"/>
            <a:ext cx="7805764" cy="4367284"/>
          </a:xfrm>
          <a:prstGeom prst="rect">
            <a:avLst/>
          </a:prstGeom>
        </p:spPr>
      </p:pic>
      <p:sp>
        <p:nvSpPr>
          <p:cNvPr id="3" name="TextBox 2">
            <a:extLst>
              <a:ext uri="{FF2B5EF4-FFF2-40B4-BE49-F238E27FC236}">
                <a16:creationId xmlns:a16="http://schemas.microsoft.com/office/drawing/2014/main" id="{93D36F40-965E-205A-76D2-8835EE4E5E42}"/>
              </a:ext>
            </a:extLst>
          </p:cNvPr>
          <p:cNvSpPr txBox="1"/>
          <p:nvPr/>
        </p:nvSpPr>
        <p:spPr>
          <a:xfrm>
            <a:off x="849572" y="1411206"/>
            <a:ext cx="6148316" cy="369332"/>
          </a:xfrm>
          <a:prstGeom prst="rect">
            <a:avLst/>
          </a:prstGeom>
          <a:noFill/>
        </p:spPr>
        <p:txBody>
          <a:bodyPr wrap="square">
            <a:spAutoFit/>
          </a:bodyPr>
          <a:lstStyle/>
          <a:p>
            <a:r>
              <a:rPr lang="en-IN" sz="1800" b="1" dirty="0">
                <a:latin typeface="+mj-lt"/>
              </a:rPr>
              <a:t>4.2.1 INTERRUPT HARDWARE</a:t>
            </a:r>
          </a:p>
        </p:txBody>
      </p:sp>
    </p:spTree>
    <p:extLst>
      <p:ext uri="{BB962C8B-B14F-4D97-AF65-F5344CB8AC3E}">
        <p14:creationId xmlns:p14="http://schemas.microsoft.com/office/powerpoint/2010/main" val="3668941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AF13A54-44E1-C3E9-17D0-5CC661896011}"/>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6C79CEBB-2A71-47E1-CA17-9FAA7DA4A421}"/>
              </a:ext>
            </a:extLst>
          </p:cNvPr>
          <p:cNvSpPr>
            <a:spLocks noGrp="1"/>
          </p:cNvSpPr>
          <p:nvPr>
            <p:ph type="sldNum" sz="quarter" idx="12"/>
          </p:nvPr>
        </p:nvSpPr>
        <p:spPr/>
        <p:txBody>
          <a:bodyPr/>
          <a:lstStyle/>
          <a:p>
            <a:fld id="{8B49CD6B-C1B8-4314-8139-E6C09BE6966B}" type="slidenum">
              <a:rPr lang="en-IN" smtClean="0"/>
              <a:t>14</a:t>
            </a:fld>
            <a:endParaRPr lang="en-IN"/>
          </a:p>
        </p:txBody>
      </p:sp>
      <p:sp>
        <p:nvSpPr>
          <p:cNvPr id="9" name="TextBox 8">
            <a:extLst>
              <a:ext uri="{FF2B5EF4-FFF2-40B4-BE49-F238E27FC236}">
                <a16:creationId xmlns:a16="http://schemas.microsoft.com/office/drawing/2014/main" id="{7F29ACFE-721F-CEAA-6A0B-09A849B24D5F}"/>
              </a:ext>
            </a:extLst>
          </p:cNvPr>
          <p:cNvSpPr txBox="1"/>
          <p:nvPr/>
        </p:nvSpPr>
        <p:spPr>
          <a:xfrm>
            <a:off x="1225517" y="1480776"/>
            <a:ext cx="9740965" cy="419198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The external device (I/O device) sends interrupt request to the processor by activating a bus line and called as interrupt request line. </a:t>
            </a:r>
          </a:p>
          <a:p>
            <a:pPr marL="342900" indent="-342900" algn="just">
              <a:lnSpc>
                <a:spcPct val="150000"/>
              </a:lnSpc>
              <a:buFont typeface="Arial" panose="020B0604020202020204" pitchFamily="34" charset="0"/>
              <a:buChar char="•"/>
            </a:pPr>
            <a:r>
              <a:rPr lang="en-GB" sz="2000" dirty="0">
                <a:latin typeface="+mj-lt"/>
              </a:rPr>
              <a:t>All I/O device uses the same single interrupt-request line. </a:t>
            </a:r>
          </a:p>
          <a:p>
            <a:pPr marL="342900" indent="-342900" algn="just">
              <a:lnSpc>
                <a:spcPct val="150000"/>
              </a:lnSpc>
              <a:buFont typeface="Arial" panose="020B0604020202020204" pitchFamily="34" charset="0"/>
              <a:buChar char="•"/>
            </a:pPr>
            <a:r>
              <a:rPr lang="en-GB" sz="2000" dirty="0">
                <a:latin typeface="+mj-lt"/>
              </a:rPr>
              <a:t>One end of this interrupt request line is connected to input power supply by means of a register. </a:t>
            </a:r>
          </a:p>
          <a:p>
            <a:pPr marL="342900" indent="-342900" algn="just">
              <a:lnSpc>
                <a:spcPct val="150000"/>
              </a:lnSpc>
              <a:buFont typeface="Arial" panose="020B0604020202020204" pitchFamily="34" charset="0"/>
              <a:buChar char="•"/>
            </a:pPr>
            <a:r>
              <a:rPr lang="en-GB" sz="2000" dirty="0">
                <a:latin typeface="+mj-lt"/>
              </a:rPr>
              <a:t>Another end of interrupt request line is connected to INTR (Interrupt request) signal of processor.</a:t>
            </a:r>
          </a:p>
          <a:p>
            <a:pPr marL="342900" indent="-342900" algn="just">
              <a:lnSpc>
                <a:spcPct val="150000"/>
              </a:lnSpc>
              <a:buFont typeface="Arial" panose="020B0604020202020204" pitchFamily="34" charset="0"/>
              <a:buChar char="•"/>
            </a:pPr>
            <a:r>
              <a:rPr lang="en-GB" sz="2000" dirty="0">
                <a:latin typeface="+mj-lt"/>
              </a:rPr>
              <a:t>The I/O device is connected to interrupt request line by means of switch, which is grounded as shown in the fig. </a:t>
            </a:r>
          </a:p>
        </p:txBody>
      </p:sp>
    </p:spTree>
    <p:extLst>
      <p:ext uri="{BB962C8B-B14F-4D97-AF65-F5344CB8AC3E}">
        <p14:creationId xmlns:p14="http://schemas.microsoft.com/office/powerpoint/2010/main" val="440964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866C6-859C-6DB3-6386-E247FAB99204}"/>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9E75AD28-F998-D4C5-E43E-4614992F640E}"/>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E0ABECF0-1B5F-4899-07A3-97CE2D17CF17}"/>
              </a:ext>
            </a:extLst>
          </p:cNvPr>
          <p:cNvSpPr>
            <a:spLocks noGrp="1"/>
          </p:cNvSpPr>
          <p:nvPr>
            <p:ph type="sldNum" sz="quarter" idx="12"/>
          </p:nvPr>
        </p:nvSpPr>
        <p:spPr/>
        <p:txBody>
          <a:bodyPr/>
          <a:lstStyle/>
          <a:p>
            <a:fld id="{8B49CD6B-C1B8-4314-8139-E6C09BE6966B}" type="slidenum">
              <a:rPr lang="en-IN" smtClean="0"/>
              <a:t>15</a:t>
            </a:fld>
            <a:endParaRPr lang="en-IN"/>
          </a:p>
        </p:txBody>
      </p:sp>
      <p:sp>
        <p:nvSpPr>
          <p:cNvPr id="3" name="TextBox 2">
            <a:extLst>
              <a:ext uri="{FF2B5EF4-FFF2-40B4-BE49-F238E27FC236}">
                <a16:creationId xmlns:a16="http://schemas.microsoft.com/office/drawing/2014/main" id="{BE04F6B1-CFD4-39BE-6428-D39D2A2A7136}"/>
              </a:ext>
            </a:extLst>
          </p:cNvPr>
          <p:cNvSpPr txBox="1"/>
          <p:nvPr/>
        </p:nvSpPr>
        <p:spPr>
          <a:xfrm>
            <a:off x="908207" y="1731074"/>
            <a:ext cx="10375586" cy="3730317"/>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When all the switches are open the voltage drop on interrupt request line is equal to the VDD and INTR value at process is 0. </a:t>
            </a:r>
          </a:p>
          <a:p>
            <a:pPr marL="342900" indent="-342900" algn="just">
              <a:lnSpc>
                <a:spcPct val="150000"/>
              </a:lnSpc>
              <a:buFont typeface="Arial" panose="020B0604020202020204" pitchFamily="34" charset="0"/>
              <a:buChar char="•"/>
            </a:pPr>
            <a:r>
              <a:rPr lang="en-GB" sz="2000" dirty="0">
                <a:latin typeface="+mj-lt"/>
              </a:rPr>
              <a:t>This state is called as in-active state of the interrupt request line. </a:t>
            </a:r>
          </a:p>
          <a:p>
            <a:pPr marL="342900" indent="-342900" algn="just">
              <a:lnSpc>
                <a:spcPct val="150000"/>
              </a:lnSpc>
              <a:buFont typeface="Arial" panose="020B0604020202020204" pitchFamily="34" charset="0"/>
              <a:buChar char="•"/>
            </a:pPr>
            <a:r>
              <a:rPr lang="en-GB" sz="2000" dirty="0">
                <a:latin typeface="+mj-lt"/>
              </a:rPr>
              <a:t>The I/O device interrupts the processor by closing its switch. </a:t>
            </a:r>
          </a:p>
          <a:p>
            <a:pPr marL="342900" indent="-342900" algn="just">
              <a:lnSpc>
                <a:spcPct val="150000"/>
              </a:lnSpc>
              <a:buFont typeface="Arial" panose="020B0604020202020204" pitchFamily="34" charset="0"/>
              <a:buChar char="•"/>
            </a:pPr>
            <a:r>
              <a:rPr lang="en-GB" sz="2000" dirty="0">
                <a:latin typeface="+mj-lt"/>
              </a:rPr>
              <a:t>When switch is closed the voltage drop on the interrupt request line is found to be zero, as the switch is grounded, hence INTR=0 and INTR=1. </a:t>
            </a:r>
          </a:p>
          <a:p>
            <a:pPr marL="342900" indent="-342900" algn="just">
              <a:lnSpc>
                <a:spcPct val="150000"/>
              </a:lnSpc>
              <a:buFont typeface="Arial" panose="020B0604020202020204" pitchFamily="34" charset="0"/>
              <a:buChar char="•"/>
            </a:pPr>
            <a:r>
              <a:rPr lang="en-GB" sz="2000" dirty="0">
                <a:latin typeface="+mj-lt"/>
              </a:rPr>
              <a:t>The signal on the interrupt request line is logical OR of requests from the several I/O devices. Therefore, INTR=INTR1 + INTR2 + + </a:t>
            </a:r>
            <a:r>
              <a:rPr lang="en-GB" sz="2000" dirty="0" err="1">
                <a:latin typeface="+mj-lt"/>
              </a:rPr>
              <a:t>INTRn</a:t>
            </a:r>
            <a:endParaRPr lang="en-IN" sz="2000" dirty="0">
              <a:latin typeface="+mj-lt"/>
            </a:endParaRPr>
          </a:p>
        </p:txBody>
      </p:sp>
    </p:spTree>
    <p:extLst>
      <p:ext uri="{BB962C8B-B14F-4D97-AF65-F5344CB8AC3E}">
        <p14:creationId xmlns:p14="http://schemas.microsoft.com/office/powerpoint/2010/main" val="419589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9B037-5B70-D18E-AE4B-3C013160BEDD}"/>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F906A2E5-A5AF-BB74-832C-0E454933AEF6}"/>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FC64481E-8C36-7BB0-A285-0EC4C9AD7171}"/>
              </a:ext>
            </a:extLst>
          </p:cNvPr>
          <p:cNvSpPr>
            <a:spLocks noGrp="1"/>
          </p:cNvSpPr>
          <p:nvPr>
            <p:ph type="sldNum" sz="quarter" idx="12"/>
          </p:nvPr>
        </p:nvSpPr>
        <p:spPr/>
        <p:txBody>
          <a:bodyPr/>
          <a:lstStyle/>
          <a:p>
            <a:fld id="{8B49CD6B-C1B8-4314-8139-E6C09BE6966B}" type="slidenum">
              <a:rPr lang="en-IN" smtClean="0"/>
              <a:t>16</a:t>
            </a:fld>
            <a:endParaRPr lang="en-IN"/>
          </a:p>
        </p:txBody>
      </p:sp>
      <p:sp>
        <p:nvSpPr>
          <p:cNvPr id="3" name="TextBox 2">
            <a:extLst>
              <a:ext uri="{FF2B5EF4-FFF2-40B4-BE49-F238E27FC236}">
                <a16:creationId xmlns:a16="http://schemas.microsoft.com/office/drawing/2014/main" id="{BBCAC867-4586-8506-1BCE-61E4E25DB790}"/>
              </a:ext>
            </a:extLst>
          </p:cNvPr>
          <p:cNvSpPr txBox="1"/>
          <p:nvPr/>
        </p:nvSpPr>
        <p:spPr>
          <a:xfrm>
            <a:off x="828359" y="1386860"/>
            <a:ext cx="6636966" cy="400110"/>
          </a:xfrm>
          <a:prstGeom prst="rect">
            <a:avLst/>
          </a:prstGeom>
          <a:noFill/>
        </p:spPr>
        <p:txBody>
          <a:bodyPr wrap="square">
            <a:spAutoFit/>
          </a:bodyPr>
          <a:lstStyle/>
          <a:p>
            <a:r>
              <a:rPr lang="en-GB" sz="2000" b="1" dirty="0">
                <a:latin typeface="+mj-lt"/>
              </a:rPr>
              <a:t>4.2.2 ENABLING AND DISABLING THE INTERRUPTS</a:t>
            </a:r>
            <a:endParaRPr lang="en-IN" sz="2000" b="1" dirty="0">
              <a:latin typeface="+mj-lt"/>
            </a:endParaRPr>
          </a:p>
        </p:txBody>
      </p:sp>
      <p:sp>
        <p:nvSpPr>
          <p:cNvPr id="7" name="TextBox 6">
            <a:extLst>
              <a:ext uri="{FF2B5EF4-FFF2-40B4-BE49-F238E27FC236}">
                <a16:creationId xmlns:a16="http://schemas.microsoft.com/office/drawing/2014/main" id="{23CF287F-7CE8-A3C8-063D-F281490AD231}"/>
              </a:ext>
            </a:extLst>
          </p:cNvPr>
          <p:cNvSpPr txBox="1"/>
          <p:nvPr/>
        </p:nvSpPr>
        <p:spPr>
          <a:xfrm>
            <a:off x="828359" y="1939292"/>
            <a:ext cx="10535282" cy="960328"/>
          </a:xfrm>
          <a:prstGeom prst="rect">
            <a:avLst/>
          </a:prstGeom>
          <a:noFill/>
        </p:spPr>
        <p:txBody>
          <a:bodyPr wrap="square">
            <a:spAutoFit/>
          </a:bodyPr>
          <a:lstStyle/>
          <a:p>
            <a:pPr algn="just">
              <a:lnSpc>
                <a:spcPct val="150000"/>
              </a:lnSpc>
            </a:pPr>
            <a:r>
              <a:rPr lang="en-GB" sz="2000" dirty="0">
                <a:latin typeface="+mj-lt"/>
              </a:rPr>
              <a:t>The arrival of interrupt request from external devices or from within a process, causes the suspension of on-going execution and start the execution of another program. </a:t>
            </a:r>
            <a:endParaRPr lang="en-IN" sz="2000" dirty="0">
              <a:latin typeface="+mj-lt"/>
            </a:endParaRPr>
          </a:p>
        </p:txBody>
      </p:sp>
      <p:sp>
        <p:nvSpPr>
          <p:cNvPr id="9" name="TextBox 8">
            <a:extLst>
              <a:ext uri="{FF2B5EF4-FFF2-40B4-BE49-F238E27FC236}">
                <a16:creationId xmlns:a16="http://schemas.microsoft.com/office/drawing/2014/main" id="{803A9D33-0B84-BDBD-0996-53437EFAFFFE}"/>
              </a:ext>
            </a:extLst>
          </p:cNvPr>
          <p:cNvSpPr txBox="1"/>
          <p:nvPr/>
        </p:nvSpPr>
        <p:spPr>
          <a:xfrm>
            <a:off x="1136300" y="3057626"/>
            <a:ext cx="10227341" cy="234532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Interrupt arrives at any time and it alters the sequence of execution. Hence the interrupt to be executed must be selected carefully. </a:t>
            </a:r>
          </a:p>
          <a:p>
            <a:pPr marL="342900" indent="-342900" algn="just">
              <a:lnSpc>
                <a:spcPct val="150000"/>
              </a:lnSpc>
              <a:buFont typeface="Arial" panose="020B0604020202020204" pitchFamily="34" charset="0"/>
              <a:buChar char="•"/>
            </a:pPr>
            <a:r>
              <a:rPr lang="en-GB" sz="2000" dirty="0">
                <a:latin typeface="+mj-lt"/>
              </a:rPr>
              <a:t>All computers can enable and disable interruptions as desired. </a:t>
            </a:r>
          </a:p>
          <a:p>
            <a:pPr marL="342900" indent="-342900" algn="just">
              <a:lnSpc>
                <a:spcPct val="150000"/>
              </a:lnSpc>
              <a:buFont typeface="Arial" panose="020B0604020202020204" pitchFamily="34" charset="0"/>
              <a:buChar char="•"/>
            </a:pPr>
            <a:r>
              <a:rPr lang="en-GB" sz="2000" dirty="0">
                <a:latin typeface="+mj-lt"/>
              </a:rPr>
              <a:t>When an interrupt is under execution, other interrupts should not be invoked. This is performed in a system in different ways. </a:t>
            </a:r>
          </a:p>
        </p:txBody>
      </p:sp>
    </p:spTree>
    <p:extLst>
      <p:ext uri="{BB962C8B-B14F-4D97-AF65-F5344CB8AC3E}">
        <p14:creationId xmlns:p14="http://schemas.microsoft.com/office/powerpoint/2010/main" val="1230852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8AAA39-4EE9-A4F9-EB4F-FCE09778221B}"/>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74721A8A-DEED-40B3-3E37-B9EA0E366561}"/>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D06F3AFA-7353-5E8E-3FCB-87572E61BC03}"/>
              </a:ext>
            </a:extLst>
          </p:cNvPr>
          <p:cNvSpPr>
            <a:spLocks noGrp="1"/>
          </p:cNvSpPr>
          <p:nvPr>
            <p:ph type="sldNum" sz="quarter" idx="12"/>
          </p:nvPr>
        </p:nvSpPr>
        <p:spPr/>
        <p:txBody>
          <a:bodyPr/>
          <a:lstStyle/>
          <a:p>
            <a:fld id="{8B49CD6B-C1B8-4314-8139-E6C09BE6966B}" type="slidenum">
              <a:rPr lang="en-IN" smtClean="0"/>
              <a:t>17</a:t>
            </a:fld>
            <a:endParaRPr lang="en-IN"/>
          </a:p>
        </p:txBody>
      </p:sp>
      <p:sp>
        <p:nvSpPr>
          <p:cNvPr id="3" name="TextBox 2">
            <a:extLst>
              <a:ext uri="{FF2B5EF4-FFF2-40B4-BE49-F238E27FC236}">
                <a16:creationId xmlns:a16="http://schemas.microsoft.com/office/drawing/2014/main" id="{AE374F2A-C5F0-C43F-4B65-7ABB40E034B3}"/>
              </a:ext>
            </a:extLst>
          </p:cNvPr>
          <p:cNvSpPr txBox="1"/>
          <p:nvPr/>
        </p:nvSpPr>
        <p:spPr>
          <a:xfrm>
            <a:off x="982637" y="2094005"/>
            <a:ext cx="9799093" cy="2345322"/>
          </a:xfrm>
          <a:prstGeom prst="rect">
            <a:avLst/>
          </a:prstGeom>
          <a:noFill/>
        </p:spPr>
        <p:txBody>
          <a:bodyPr wrap="square">
            <a:spAutoFit/>
          </a:bodyPr>
          <a:lstStyle/>
          <a:p>
            <a:pPr algn="just">
              <a:lnSpc>
                <a:spcPct val="150000"/>
              </a:lnSpc>
            </a:pPr>
            <a:r>
              <a:rPr lang="en-GB" sz="2000" dirty="0">
                <a:latin typeface="+mj-lt"/>
              </a:rPr>
              <a:t>There are 3 mechanisms to solve problem of infinite loop: </a:t>
            </a:r>
          </a:p>
          <a:p>
            <a:pPr marL="457200" indent="-457200" algn="just">
              <a:lnSpc>
                <a:spcPct val="150000"/>
              </a:lnSpc>
              <a:buAutoNum type="arabicParenR"/>
            </a:pPr>
            <a:r>
              <a:rPr lang="en-GB" sz="2000" dirty="0">
                <a:latin typeface="+mj-lt"/>
              </a:rPr>
              <a:t>Processor should ignore the interrupts until execution of first instruction of the ISR. </a:t>
            </a:r>
          </a:p>
          <a:p>
            <a:pPr marL="457200" indent="-457200" algn="just">
              <a:lnSpc>
                <a:spcPct val="150000"/>
              </a:lnSpc>
              <a:buAutoNum type="arabicParenR"/>
            </a:pPr>
            <a:r>
              <a:rPr lang="en-GB" sz="2000" dirty="0">
                <a:latin typeface="+mj-lt"/>
              </a:rPr>
              <a:t>Processor should automatically disable interrupts before starting the execution of the ISR.</a:t>
            </a:r>
          </a:p>
          <a:p>
            <a:pPr marL="457200" indent="-457200" algn="just">
              <a:lnSpc>
                <a:spcPct val="150000"/>
              </a:lnSpc>
              <a:buAutoNum type="arabicParenR"/>
            </a:pPr>
            <a:r>
              <a:rPr lang="en-GB" sz="2000" dirty="0">
                <a:latin typeface="+mj-lt"/>
              </a:rPr>
              <a:t>Processor has a special INTR line for interrupt-handling circuit. Interrupt-circuit responds only to leading edge of signal. Such line is called edge-triggered.</a:t>
            </a:r>
            <a:endParaRPr lang="en-IN" sz="2000" dirty="0">
              <a:latin typeface="+mj-lt"/>
            </a:endParaRPr>
          </a:p>
        </p:txBody>
      </p:sp>
    </p:spTree>
    <p:extLst>
      <p:ext uri="{BB962C8B-B14F-4D97-AF65-F5344CB8AC3E}">
        <p14:creationId xmlns:p14="http://schemas.microsoft.com/office/powerpoint/2010/main" val="2789894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7C038-7F42-6214-C0EA-9909EE2D2D1A}"/>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D3C73BC7-814A-45D0-C7EC-37D526E2C7B9}"/>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13500F1C-D8F6-9C97-8969-1BBCFD8F41F5}"/>
              </a:ext>
            </a:extLst>
          </p:cNvPr>
          <p:cNvSpPr>
            <a:spLocks noGrp="1"/>
          </p:cNvSpPr>
          <p:nvPr>
            <p:ph type="sldNum" sz="quarter" idx="12"/>
          </p:nvPr>
        </p:nvSpPr>
        <p:spPr/>
        <p:txBody>
          <a:bodyPr/>
          <a:lstStyle/>
          <a:p>
            <a:fld id="{8B49CD6B-C1B8-4314-8139-E6C09BE6966B}" type="slidenum">
              <a:rPr lang="en-IN" smtClean="0"/>
              <a:t>18</a:t>
            </a:fld>
            <a:endParaRPr lang="en-IN"/>
          </a:p>
        </p:txBody>
      </p:sp>
      <p:sp>
        <p:nvSpPr>
          <p:cNvPr id="3" name="TextBox 2">
            <a:extLst>
              <a:ext uri="{FF2B5EF4-FFF2-40B4-BE49-F238E27FC236}">
                <a16:creationId xmlns:a16="http://schemas.microsoft.com/office/drawing/2014/main" id="{E4B36685-42E9-DCC1-BC84-E98ECF062013}"/>
              </a:ext>
            </a:extLst>
          </p:cNvPr>
          <p:cNvSpPr txBox="1"/>
          <p:nvPr/>
        </p:nvSpPr>
        <p:spPr>
          <a:xfrm>
            <a:off x="1201002" y="1674463"/>
            <a:ext cx="10263116" cy="3268652"/>
          </a:xfrm>
          <a:prstGeom prst="rect">
            <a:avLst/>
          </a:prstGeom>
          <a:noFill/>
        </p:spPr>
        <p:txBody>
          <a:bodyPr wrap="square">
            <a:spAutoFit/>
          </a:bodyPr>
          <a:lstStyle/>
          <a:p>
            <a:pPr algn="just">
              <a:lnSpc>
                <a:spcPct val="150000"/>
              </a:lnSpc>
            </a:pPr>
            <a:r>
              <a:rPr lang="en-GB" sz="2000" dirty="0">
                <a:latin typeface="+mj-lt"/>
              </a:rPr>
              <a:t>Sequence of events involved in handling an interrupt-request: </a:t>
            </a:r>
          </a:p>
          <a:p>
            <a:pPr marL="457200" indent="-457200" algn="just">
              <a:lnSpc>
                <a:spcPct val="150000"/>
              </a:lnSpc>
              <a:buAutoNum type="arabicParenR"/>
            </a:pPr>
            <a:r>
              <a:rPr lang="en-GB" sz="2000" dirty="0">
                <a:latin typeface="+mj-lt"/>
              </a:rPr>
              <a:t>The device raises an interrupt-request. </a:t>
            </a:r>
          </a:p>
          <a:p>
            <a:pPr marL="457200" indent="-457200" algn="just">
              <a:lnSpc>
                <a:spcPct val="150000"/>
              </a:lnSpc>
              <a:buAutoNum type="arabicParenR"/>
            </a:pPr>
            <a:r>
              <a:rPr lang="en-GB" sz="2000" dirty="0">
                <a:latin typeface="+mj-lt"/>
              </a:rPr>
              <a:t>The processor interrupts the program currently being executed. </a:t>
            </a:r>
          </a:p>
          <a:p>
            <a:pPr marL="457200" indent="-457200" algn="just">
              <a:lnSpc>
                <a:spcPct val="150000"/>
              </a:lnSpc>
              <a:buAutoNum type="arabicParenR"/>
            </a:pPr>
            <a:r>
              <a:rPr lang="en-GB" sz="2000" dirty="0">
                <a:latin typeface="+mj-lt"/>
              </a:rPr>
              <a:t>The device is informed that its request has been recognized. And in response, the device deactivates the interrupt-request signal. </a:t>
            </a:r>
          </a:p>
          <a:p>
            <a:pPr marL="457200" indent="-457200" algn="just">
              <a:lnSpc>
                <a:spcPct val="150000"/>
              </a:lnSpc>
              <a:buAutoNum type="arabicParenR"/>
            </a:pPr>
            <a:r>
              <a:rPr lang="en-GB" sz="2000" dirty="0">
                <a:latin typeface="+mj-lt"/>
              </a:rPr>
              <a:t>The action requested by the interrupt is performed by the interrupt-service routine. </a:t>
            </a:r>
          </a:p>
          <a:p>
            <a:pPr marL="457200" indent="-457200" algn="just">
              <a:lnSpc>
                <a:spcPct val="150000"/>
              </a:lnSpc>
              <a:buAutoNum type="arabicParenR"/>
            </a:pPr>
            <a:r>
              <a:rPr lang="en-GB" sz="2000" dirty="0">
                <a:latin typeface="+mj-lt"/>
              </a:rPr>
              <a:t>Interrupts are enabled and execution of the interrupted program is resumed.</a:t>
            </a:r>
            <a:endParaRPr lang="en-IN" sz="2000" dirty="0">
              <a:latin typeface="+mj-lt"/>
            </a:endParaRPr>
          </a:p>
        </p:txBody>
      </p:sp>
    </p:spTree>
    <p:extLst>
      <p:ext uri="{BB962C8B-B14F-4D97-AF65-F5344CB8AC3E}">
        <p14:creationId xmlns:p14="http://schemas.microsoft.com/office/powerpoint/2010/main" val="2723145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F0780-13EE-3179-C06D-B22B7DDF0F22}"/>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71968E-91B8-127E-1230-7951C182479A}"/>
              </a:ext>
            </a:extLst>
          </p:cNvPr>
          <p:cNvSpPr>
            <a:spLocks noGrp="1"/>
          </p:cNvSpPr>
          <p:nvPr>
            <p:ph type="ftr" sz="quarter" idx="11"/>
          </p:nvPr>
        </p:nvSpPr>
        <p:spPr/>
        <p:txBody>
          <a:bodyPr/>
          <a:lstStyle/>
          <a:p>
            <a:r>
              <a:rPr lang="en-US" dirty="0"/>
              <a:t>Department of CSE, ATMECE, Mysuru</a:t>
            </a:r>
            <a:endParaRPr lang="en-IN" dirty="0"/>
          </a:p>
        </p:txBody>
      </p:sp>
      <p:sp>
        <p:nvSpPr>
          <p:cNvPr id="5" name="Slide Number Placeholder 4">
            <a:extLst>
              <a:ext uri="{FF2B5EF4-FFF2-40B4-BE49-F238E27FC236}">
                <a16:creationId xmlns:a16="http://schemas.microsoft.com/office/drawing/2014/main" id="{45F2E1CE-FDDB-002F-D355-C63A5E3924F6}"/>
              </a:ext>
            </a:extLst>
          </p:cNvPr>
          <p:cNvSpPr>
            <a:spLocks noGrp="1"/>
          </p:cNvSpPr>
          <p:nvPr>
            <p:ph type="sldNum" sz="quarter" idx="12"/>
          </p:nvPr>
        </p:nvSpPr>
        <p:spPr/>
        <p:txBody>
          <a:bodyPr/>
          <a:lstStyle/>
          <a:p>
            <a:fld id="{8B49CD6B-C1B8-4314-8139-E6C09BE6966B}" type="slidenum">
              <a:rPr lang="en-IN" smtClean="0"/>
              <a:t>19</a:t>
            </a:fld>
            <a:endParaRPr lang="en-IN"/>
          </a:p>
        </p:txBody>
      </p:sp>
      <p:sp>
        <p:nvSpPr>
          <p:cNvPr id="3" name="TextBox 2">
            <a:extLst>
              <a:ext uri="{FF2B5EF4-FFF2-40B4-BE49-F238E27FC236}">
                <a16:creationId xmlns:a16="http://schemas.microsoft.com/office/drawing/2014/main" id="{593DFD14-26E6-0193-8C0B-704472859D91}"/>
              </a:ext>
            </a:extLst>
          </p:cNvPr>
          <p:cNvSpPr txBox="1"/>
          <p:nvPr/>
        </p:nvSpPr>
        <p:spPr>
          <a:xfrm>
            <a:off x="1122528" y="1671431"/>
            <a:ext cx="6148316" cy="400110"/>
          </a:xfrm>
          <a:prstGeom prst="rect">
            <a:avLst/>
          </a:prstGeom>
          <a:noFill/>
        </p:spPr>
        <p:txBody>
          <a:bodyPr wrap="square">
            <a:spAutoFit/>
          </a:bodyPr>
          <a:lstStyle/>
          <a:p>
            <a:r>
              <a:rPr lang="en-IN" sz="2000" b="1" dirty="0">
                <a:latin typeface="+mj-lt"/>
              </a:rPr>
              <a:t>4.2.3 HANDLING MULTIPLE DEVICES </a:t>
            </a:r>
          </a:p>
        </p:txBody>
      </p:sp>
      <p:sp>
        <p:nvSpPr>
          <p:cNvPr id="7" name="TextBox 6">
            <a:extLst>
              <a:ext uri="{FF2B5EF4-FFF2-40B4-BE49-F238E27FC236}">
                <a16:creationId xmlns:a16="http://schemas.microsoft.com/office/drawing/2014/main" id="{71401617-5A5B-6A23-2EA3-DC2E06AECAC0}"/>
              </a:ext>
            </a:extLst>
          </p:cNvPr>
          <p:cNvSpPr txBox="1"/>
          <p:nvPr/>
        </p:nvSpPr>
        <p:spPr>
          <a:xfrm>
            <a:off x="1122528" y="2382630"/>
            <a:ext cx="10529497" cy="2345322"/>
          </a:xfrm>
          <a:prstGeom prst="rect">
            <a:avLst/>
          </a:prstGeom>
          <a:noFill/>
        </p:spPr>
        <p:txBody>
          <a:bodyPr wrap="square">
            <a:spAutoFit/>
          </a:bodyPr>
          <a:lstStyle/>
          <a:p>
            <a:pPr algn="just">
              <a:lnSpc>
                <a:spcPct val="150000"/>
              </a:lnSpc>
            </a:pPr>
            <a:r>
              <a:rPr lang="en-GB" sz="2000" dirty="0">
                <a:latin typeface="+mj-lt"/>
              </a:rPr>
              <a:t>While handling multiple devices, the issues concerned are: </a:t>
            </a:r>
          </a:p>
          <a:p>
            <a:pPr algn="just">
              <a:lnSpc>
                <a:spcPct val="150000"/>
              </a:lnSpc>
            </a:pPr>
            <a:r>
              <a:rPr lang="en-GB" sz="2000" dirty="0">
                <a:latin typeface="+mj-lt"/>
              </a:rPr>
              <a:t>     • How can the processor recognize the device requesting an interrupt? </a:t>
            </a:r>
          </a:p>
          <a:p>
            <a:pPr algn="just">
              <a:lnSpc>
                <a:spcPct val="150000"/>
              </a:lnSpc>
            </a:pPr>
            <a:r>
              <a:rPr lang="en-GB" sz="2000" dirty="0">
                <a:latin typeface="+mj-lt"/>
              </a:rPr>
              <a:t>     • How can the processor obtain the starting address of the appropriate ISR? </a:t>
            </a:r>
          </a:p>
          <a:p>
            <a:pPr algn="just">
              <a:lnSpc>
                <a:spcPct val="150000"/>
              </a:lnSpc>
            </a:pPr>
            <a:r>
              <a:rPr lang="en-GB" sz="2000" dirty="0">
                <a:latin typeface="+mj-lt"/>
              </a:rPr>
              <a:t>     • Should a device be allowed to interrupt the processor while another interrupt is being serviced? </a:t>
            </a:r>
          </a:p>
          <a:p>
            <a:pPr algn="just">
              <a:lnSpc>
                <a:spcPct val="150000"/>
              </a:lnSpc>
            </a:pPr>
            <a:r>
              <a:rPr lang="en-GB" sz="2000" dirty="0">
                <a:latin typeface="+mj-lt"/>
              </a:rPr>
              <a:t>     • How should 2 or more simultaneous interrupt-requests be handled?</a:t>
            </a:r>
            <a:endParaRPr lang="en-IN" sz="2000" dirty="0">
              <a:latin typeface="+mj-lt"/>
            </a:endParaRPr>
          </a:p>
        </p:txBody>
      </p:sp>
    </p:spTree>
    <p:extLst>
      <p:ext uri="{BB962C8B-B14F-4D97-AF65-F5344CB8AC3E}">
        <p14:creationId xmlns:p14="http://schemas.microsoft.com/office/powerpoint/2010/main" val="3479953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C6714D1-1B54-633B-05E5-CFB712C9A760}"/>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C10E542F-F944-58B3-4946-95C845A90DB5}"/>
              </a:ext>
            </a:extLst>
          </p:cNvPr>
          <p:cNvSpPr>
            <a:spLocks noGrp="1"/>
          </p:cNvSpPr>
          <p:nvPr>
            <p:ph type="sldNum" sz="quarter" idx="12"/>
          </p:nvPr>
        </p:nvSpPr>
        <p:spPr/>
        <p:txBody>
          <a:bodyPr/>
          <a:lstStyle/>
          <a:p>
            <a:fld id="{8B49CD6B-C1B8-4314-8139-E6C09BE6966B}" type="slidenum">
              <a:rPr lang="en-IN" smtClean="0"/>
              <a:t>2</a:t>
            </a:fld>
            <a:endParaRPr lang="en-IN"/>
          </a:p>
        </p:txBody>
      </p:sp>
      <p:sp>
        <p:nvSpPr>
          <p:cNvPr id="7" name="TextBox 6">
            <a:extLst>
              <a:ext uri="{FF2B5EF4-FFF2-40B4-BE49-F238E27FC236}">
                <a16:creationId xmlns:a16="http://schemas.microsoft.com/office/drawing/2014/main" id="{BDB26A8B-94D3-301D-2507-3AD979C84B1C}"/>
              </a:ext>
            </a:extLst>
          </p:cNvPr>
          <p:cNvSpPr txBox="1"/>
          <p:nvPr/>
        </p:nvSpPr>
        <p:spPr>
          <a:xfrm>
            <a:off x="1313597" y="1412123"/>
            <a:ext cx="6148316" cy="400110"/>
          </a:xfrm>
          <a:prstGeom prst="rect">
            <a:avLst/>
          </a:prstGeom>
          <a:noFill/>
        </p:spPr>
        <p:txBody>
          <a:bodyPr wrap="square">
            <a:spAutoFit/>
          </a:bodyPr>
          <a:lstStyle/>
          <a:p>
            <a:r>
              <a:rPr lang="en-IN" sz="2000" b="1" dirty="0">
                <a:latin typeface="+mj-lt"/>
              </a:rPr>
              <a:t>4.1 ACCESSING I/O-DEVICES </a:t>
            </a:r>
          </a:p>
        </p:txBody>
      </p:sp>
      <p:pic>
        <p:nvPicPr>
          <p:cNvPr id="9" name="Picture 8">
            <a:extLst>
              <a:ext uri="{FF2B5EF4-FFF2-40B4-BE49-F238E27FC236}">
                <a16:creationId xmlns:a16="http://schemas.microsoft.com/office/drawing/2014/main" id="{61437545-4E4A-E02E-DEB3-05D896F68341}"/>
              </a:ext>
            </a:extLst>
          </p:cNvPr>
          <p:cNvPicPr>
            <a:picLocks noChangeAspect="1"/>
          </p:cNvPicPr>
          <p:nvPr/>
        </p:nvPicPr>
        <p:blipFill>
          <a:blip r:embed="rId2"/>
          <a:stretch>
            <a:fillRect/>
          </a:stretch>
        </p:blipFill>
        <p:spPr>
          <a:xfrm>
            <a:off x="873458" y="2193315"/>
            <a:ext cx="5025612" cy="3361323"/>
          </a:xfrm>
          <a:prstGeom prst="rect">
            <a:avLst/>
          </a:prstGeom>
        </p:spPr>
      </p:pic>
      <p:sp>
        <p:nvSpPr>
          <p:cNvPr id="10" name="TextBox 9">
            <a:extLst>
              <a:ext uri="{FF2B5EF4-FFF2-40B4-BE49-F238E27FC236}">
                <a16:creationId xmlns:a16="http://schemas.microsoft.com/office/drawing/2014/main" id="{D1153919-641A-699E-76E6-2967B1526479}"/>
              </a:ext>
            </a:extLst>
          </p:cNvPr>
          <p:cNvSpPr txBox="1"/>
          <p:nvPr/>
        </p:nvSpPr>
        <p:spPr>
          <a:xfrm>
            <a:off x="6591870" y="2239650"/>
            <a:ext cx="5025611" cy="3268652"/>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GB" sz="2000" dirty="0">
                <a:latin typeface="+mj-lt"/>
              </a:rPr>
              <a:t>A single bus-structure can be used for connecting I/O-devices to a computer. </a:t>
            </a:r>
          </a:p>
          <a:p>
            <a:pPr marL="342900" indent="-342900" algn="just">
              <a:lnSpc>
                <a:spcPct val="150000"/>
              </a:lnSpc>
              <a:buFont typeface="Arial" panose="020B0604020202020204" pitchFamily="34" charset="0"/>
              <a:buChar char="•"/>
            </a:pPr>
            <a:r>
              <a:rPr lang="en-GB" sz="2000" dirty="0">
                <a:latin typeface="+mj-lt"/>
              </a:rPr>
              <a:t>The simple arrangement of connecting set of I/O devices to memory and processor by means of system bus is shown in the figure.</a:t>
            </a:r>
          </a:p>
          <a:p>
            <a:pPr marL="342900" indent="-342900" algn="just">
              <a:lnSpc>
                <a:spcPct val="150000"/>
              </a:lnSpc>
              <a:buFont typeface="Arial" panose="020B0604020202020204" pitchFamily="34" charset="0"/>
              <a:buChar char="•"/>
            </a:pPr>
            <a:r>
              <a:rPr lang="en-GB" sz="2000" dirty="0">
                <a:latin typeface="+mj-lt"/>
              </a:rPr>
              <a:t>Such an arrangement is called as Single Bus Organization.</a:t>
            </a:r>
            <a:endParaRPr lang="en-IN" sz="2000" dirty="0">
              <a:latin typeface="+mj-lt"/>
            </a:endParaRPr>
          </a:p>
        </p:txBody>
      </p:sp>
    </p:spTree>
    <p:extLst>
      <p:ext uri="{BB962C8B-B14F-4D97-AF65-F5344CB8AC3E}">
        <p14:creationId xmlns:p14="http://schemas.microsoft.com/office/powerpoint/2010/main" val="17647017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60787-1D22-1B80-FBDD-056E7FC8A42E}"/>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74CEB84F-5398-BE2C-C71B-8D2B71E86F3D}"/>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39578091-03F9-CA4C-2E71-F5E0600A8F72}"/>
              </a:ext>
            </a:extLst>
          </p:cNvPr>
          <p:cNvSpPr>
            <a:spLocks noGrp="1"/>
          </p:cNvSpPr>
          <p:nvPr>
            <p:ph type="sldNum" sz="quarter" idx="12"/>
          </p:nvPr>
        </p:nvSpPr>
        <p:spPr/>
        <p:txBody>
          <a:bodyPr/>
          <a:lstStyle/>
          <a:p>
            <a:fld id="{8B49CD6B-C1B8-4314-8139-E6C09BE6966B}" type="slidenum">
              <a:rPr lang="en-IN" smtClean="0"/>
              <a:t>20</a:t>
            </a:fld>
            <a:endParaRPr lang="en-IN"/>
          </a:p>
        </p:txBody>
      </p:sp>
      <p:sp>
        <p:nvSpPr>
          <p:cNvPr id="3" name="TextBox 2">
            <a:extLst>
              <a:ext uri="{FF2B5EF4-FFF2-40B4-BE49-F238E27FC236}">
                <a16:creationId xmlns:a16="http://schemas.microsoft.com/office/drawing/2014/main" id="{FBDAF377-908B-3859-1E12-C33B5AA1A282}"/>
              </a:ext>
            </a:extLst>
          </p:cNvPr>
          <p:cNvSpPr txBox="1"/>
          <p:nvPr/>
        </p:nvSpPr>
        <p:spPr>
          <a:xfrm>
            <a:off x="1081585" y="1562247"/>
            <a:ext cx="6148316" cy="400110"/>
          </a:xfrm>
          <a:prstGeom prst="rect">
            <a:avLst/>
          </a:prstGeom>
          <a:noFill/>
        </p:spPr>
        <p:txBody>
          <a:bodyPr wrap="square">
            <a:spAutoFit/>
          </a:bodyPr>
          <a:lstStyle/>
          <a:p>
            <a:r>
              <a:rPr lang="en-IN" sz="2000" b="1" dirty="0">
                <a:latin typeface="+mj-lt"/>
              </a:rPr>
              <a:t>VECTORED INTERRUPT</a:t>
            </a:r>
          </a:p>
        </p:txBody>
      </p:sp>
      <p:sp>
        <p:nvSpPr>
          <p:cNvPr id="7" name="TextBox 6">
            <a:extLst>
              <a:ext uri="{FF2B5EF4-FFF2-40B4-BE49-F238E27FC236}">
                <a16:creationId xmlns:a16="http://schemas.microsoft.com/office/drawing/2014/main" id="{D50F57EE-E0B3-9DFE-6FE7-22CD94CB073B}"/>
              </a:ext>
            </a:extLst>
          </p:cNvPr>
          <p:cNvSpPr txBox="1"/>
          <p:nvPr/>
        </p:nvSpPr>
        <p:spPr>
          <a:xfrm>
            <a:off x="1286870" y="2140586"/>
            <a:ext cx="9590396" cy="2806987"/>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GB" sz="2000" dirty="0">
                <a:latin typeface="+mj-lt"/>
              </a:rPr>
              <a:t>A device requesting an interrupt identifies itself by sending a special-code to processor over bus. </a:t>
            </a:r>
          </a:p>
          <a:p>
            <a:pPr marL="342900" indent="-342900">
              <a:lnSpc>
                <a:spcPct val="150000"/>
              </a:lnSpc>
              <a:buFont typeface="Arial" panose="020B0604020202020204" pitchFamily="34" charset="0"/>
              <a:buChar char="•"/>
            </a:pPr>
            <a:r>
              <a:rPr lang="en-GB" sz="2000" dirty="0">
                <a:latin typeface="+mj-lt"/>
              </a:rPr>
              <a:t>Then, the processor starts executing the ISR. </a:t>
            </a:r>
          </a:p>
          <a:p>
            <a:pPr marL="342900" indent="-342900">
              <a:lnSpc>
                <a:spcPct val="150000"/>
              </a:lnSpc>
              <a:buFont typeface="Arial" panose="020B0604020202020204" pitchFamily="34" charset="0"/>
              <a:buChar char="•"/>
            </a:pPr>
            <a:r>
              <a:rPr lang="en-GB" sz="2000" dirty="0">
                <a:latin typeface="+mj-lt"/>
              </a:rPr>
              <a:t>The special-code indicates starting-address of ISR. </a:t>
            </a:r>
          </a:p>
          <a:p>
            <a:pPr marL="342900" indent="-342900">
              <a:lnSpc>
                <a:spcPct val="150000"/>
              </a:lnSpc>
              <a:buFont typeface="Arial" panose="020B0604020202020204" pitchFamily="34" charset="0"/>
              <a:buChar char="•"/>
            </a:pPr>
            <a:r>
              <a:rPr lang="en-GB" sz="2000" dirty="0">
                <a:latin typeface="+mj-lt"/>
              </a:rPr>
              <a:t>The special-code length ranges from 4 to 8 bits. </a:t>
            </a:r>
          </a:p>
          <a:p>
            <a:pPr marL="342900" indent="-342900">
              <a:lnSpc>
                <a:spcPct val="150000"/>
              </a:lnSpc>
              <a:buFont typeface="Arial" panose="020B0604020202020204" pitchFamily="34" charset="0"/>
              <a:buChar char="•"/>
            </a:pPr>
            <a:r>
              <a:rPr lang="en-GB" sz="2000" dirty="0">
                <a:latin typeface="+mj-lt"/>
              </a:rPr>
              <a:t>The staring address to ISR is called the interrupt vector. </a:t>
            </a:r>
          </a:p>
        </p:txBody>
      </p:sp>
    </p:spTree>
    <p:extLst>
      <p:ext uri="{BB962C8B-B14F-4D97-AF65-F5344CB8AC3E}">
        <p14:creationId xmlns:p14="http://schemas.microsoft.com/office/powerpoint/2010/main" val="41659293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271CB-7C08-BF08-5793-D6EBDED6B413}"/>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685FEEE0-1E8F-70C6-886C-51F4F99049C9}"/>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0C0DB142-FE9E-1116-6A06-A74A491F70F9}"/>
              </a:ext>
            </a:extLst>
          </p:cNvPr>
          <p:cNvSpPr>
            <a:spLocks noGrp="1"/>
          </p:cNvSpPr>
          <p:nvPr>
            <p:ph type="sldNum" sz="quarter" idx="12"/>
          </p:nvPr>
        </p:nvSpPr>
        <p:spPr/>
        <p:txBody>
          <a:bodyPr/>
          <a:lstStyle/>
          <a:p>
            <a:fld id="{8B49CD6B-C1B8-4314-8139-E6C09BE6966B}" type="slidenum">
              <a:rPr lang="en-IN" smtClean="0"/>
              <a:t>21</a:t>
            </a:fld>
            <a:endParaRPr lang="en-IN"/>
          </a:p>
        </p:txBody>
      </p:sp>
      <p:sp>
        <p:nvSpPr>
          <p:cNvPr id="3" name="TextBox 2">
            <a:extLst>
              <a:ext uri="{FF2B5EF4-FFF2-40B4-BE49-F238E27FC236}">
                <a16:creationId xmlns:a16="http://schemas.microsoft.com/office/drawing/2014/main" id="{BD668111-2E66-CCAC-8B76-3E02DCAADFE5}"/>
              </a:ext>
            </a:extLst>
          </p:cNvPr>
          <p:cNvSpPr txBox="1"/>
          <p:nvPr/>
        </p:nvSpPr>
        <p:spPr>
          <a:xfrm>
            <a:off x="1596789" y="1999390"/>
            <a:ext cx="9280477" cy="326865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Processor </a:t>
            </a:r>
          </a:p>
          <a:p>
            <a:pPr algn="just">
              <a:lnSpc>
                <a:spcPct val="150000"/>
              </a:lnSpc>
            </a:pPr>
            <a:r>
              <a:rPr lang="en-GB" sz="2000" dirty="0">
                <a:latin typeface="+mj-lt"/>
              </a:rPr>
              <a:t>        → loads interrupt-vector into PC &amp; </a:t>
            </a:r>
          </a:p>
          <a:p>
            <a:pPr algn="just">
              <a:lnSpc>
                <a:spcPct val="150000"/>
              </a:lnSpc>
            </a:pPr>
            <a:r>
              <a:rPr lang="en-GB" sz="2000" dirty="0">
                <a:latin typeface="+mj-lt"/>
              </a:rPr>
              <a:t>        → executes appropriate ISR. </a:t>
            </a:r>
          </a:p>
          <a:p>
            <a:pPr marL="342900" indent="-342900" algn="just">
              <a:lnSpc>
                <a:spcPct val="150000"/>
              </a:lnSpc>
              <a:buFont typeface="Arial" panose="020B0604020202020204" pitchFamily="34" charset="0"/>
              <a:buChar char="•"/>
            </a:pPr>
            <a:r>
              <a:rPr lang="en-GB" sz="2000" dirty="0">
                <a:latin typeface="+mj-lt"/>
              </a:rPr>
              <a:t>When processor is ready to receive interrupt-vector code, it activates INTA line.</a:t>
            </a:r>
          </a:p>
          <a:p>
            <a:pPr marL="342900" indent="-342900" algn="just">
              <a:lnSpc>
                <a:spcPct val="150000"/>
              </a:lnSpc>
              <a:buFont typeface="Arial" panose="020B0604020202020204" pitchFamily="34" charset="0"/>
              <a:buChar char="•"/>
            </a:pPr>
            <a:r>
              <a:rPr lang="en-GB" sz="2000" dirty="0">
                <a:latin typeface="+mj-lt"/>
              </a:rPr>
              <a:t>Then, I/O-device responds by sending its interrupt-vector code &amp; turning off the INTR signal. </a:t>
            </a:r>
          </a:p>
          <a:p>
            <a:pPr algn="just">
              <a:lnSpc>
                <a:spcPct val="150000"/>
              </a:lnSpc>
            </a:pPr>
            <a:endParaRPr lang="en-IN" sz="2000" dirty="0">
              <a:latin typeface="+mj-lt"/>
            </a:endParaRPr>
          </a:p>
        </p:txBody>
      </p:sp>
    </p:spTree>
    <p:extLst>
      <p:ext uri="{BB962C8B-B14F-4D97-AF65-F5344CB8AC3E}">
        <p14:creationId xmlns:p14="http://schemas.microsoft.com/office/powerpoint/2010/main" val="1492579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1AC303-20D4-C014-71C8-522F1F5ED35F}"/>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56656A7F-C5F6-2CA3-2EA0-8970EC7BA372}"/>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D9DEC02E-7A76-5458-4604-688DAB858220}"/>
              </a:ext>
            </a:extLst>
          </p:cNvPr>
          <p:cNvSpPr>
            <a:spLocks noGrp="1"/>
          </p:cNvSpPr>
          <p:nvPr>
            <p:ph type="sldNum" sz="quarter" idx="12"/>
          </p:nvPr>
        </p:nvSpPr>
        <p:spPr/>
        <p:txBody>
          <a:bodyPr/>
          <a:lstStyle/>
          <a:p>
            <a:fld id="{8B49CD6B-C1B8-4314-8139-E6C09BE6966B}" type="slidenum">
              <a:rPr lang="en-IN" smtClean="0"/>
              <a:t>22</a:t>
            </a:fld>
            <a:endParaRPr lang="en-IN"/>
          </a:p>
        </p:txBody>
      </p:sp>
      <p:sp>
        <p:nvSpPr>
          <p:cNvPr id="3" name="TextBox 2">
            <a:extLst>
              <a:ext uri="{FF2B5EF4-FFF2-40B4-BE49-F238E27FC236}">
                <a16:creationId xmlns:a16="http://schemas.microsoft.com/office/drawing/2014/main" id="{89925910-37F1-2287-0481-BC898EA88790}"/>
              </a:ext>
            </a:extLst>
          </p:cNvPr>
          <p:cNvSpPr txBox="1"/>
          <p:nvPr/>
        </p:nvSpPr>
        <p:spPr>
          <a:xfrm>
            <a:off x="945108" y="1277398"/>
            <a:ext cx="6148316" cy="400110"/>
          </a:xfrm>
          <a:prstGeom prst="rect">
            <a:avLst/>
          </a:prstGeom>
          <a:noFill/>
        </p:spPr>
        <p:txBody>
          <a:bodyPr wrap="square">
            <a:spAutoFit/>
          </a:bodyPr>
          <a:lstStyle/>
          <a:p>
            <a:r>
              <a:rPr lang="en-IN" sz="2000" b="1" dirty="0">
                <a:latin typeface="+mj-lt"/>
              </a:rPr>
              <a:t>INTERRUPT NESTING </a:t>
            </a:r>
          </a:p>
        </p:txBody>
      </p:sp>
      <p:sp>
        <p:nvSpPr>
          <p:cNvPr id="7" name="TextBox 6">
            <a:extLst>
              <a:ext uri="{FF2B5EF4-FFF2-40B4-BE49-F238E27FC236}">
                <a16:creationId xmlns:a16="http://schemas.microsoft.com/office/drawing/2014/main" id="{F7F9DDD4-2ECE-73D7-CFB9-9F40E21BB71B}"/>
              </a:ext>
            </a:extLst>
          </p:cNvPr>
          <p:cNvSpPr txBox="1"/>
          <p:nvPr/>
        </p:nvSpPr>
        <p:spPr>
          <a:xfrm>
            <a:off x="776390" y="1718450"/>
            <a:ext cx="10639220" cy="960328"/>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A multiple-priority scheme is implemented by using separate INTR &amp; INTA lines for each device </a:t>
            </a:r>
          </a:p>
          <a:p>
            <a:pPr marL="342900" indent="-342900" algn="just">
              <a:lnSpc>
                <a:spcPct val="150000"/>
              </a:lnSpc>
              <a:buFont typeface="Arial" panose="020B0604020202020204" pitchFamily="34" charset="0"/>
              <a:buChar char="•"/>
            </a:pPr>
            <a:r>
              <a:rPr lang="en-GB" sz="2000" dirty="0">
                <a:latin typeface="+mj-lt"/>
              </a:rPr>
              <a:t>Each INTR line is assigned a different priority-level as shown in Figure. </a:t>
            </a:r>
            <a:endParaRPr lang="en-IN" sz="2000" dirty="0">
              <a:latin typeface="+mj-lt"/>
            </a:endParaRPr>
          </a:p>
        </p:txBody>
      </p:sp>
      <p:pic>
        <p:nvPicPr>
          <p:cNvPr id="9" name="Picture 8">
            <a:extLst>
              <a:ext uri="{FF2B5EF4-FFF2-40B4-BE49-F238E27FC236}">
                <a16:creationId xmlns:a16="http://schemas.microsoft.com/office/drawing/2014/main" id="{723FC1F0-62B7-D504-7D87-9CD62C02296A}"/>
              </a:ext>
            </a:extLst>
          </p:cNvPr>
          <p:cNvPicPr>
            <a:picLocks noChangeAspect="1"/>
          </p:cNvPicPr>
          <p:nvPr/>
        </p:nvPicPr>
        <p:blipFill>
          <a:blip r:embed="rId2"/>
          <a:stretch>
            <a:fillRect/>
          </a:stretch>
        </p:blipFill>
        <p:spPr>
          <a:xfrm>
            <a:off x="2670412" y="2787960"/>
            <a:ext cx="6851176" cy="2740884"/>
          </a:xfrm>
          <a:prstGeom prst="rect">
            <a:avLst/>
          </a:prstGeom>
        </p:spPr>
      </p:pic>
      <p:sp>
        <p:nvSpPr>
          <p:cNvPr id="10" name="TextBox 9">
            <a:extLst>
              <a:ext uri="{FF2B5EF4-FFF2-40B4-BE49-F238E27FC236}">
                <a16:creationId xmlns:a16="http://schemas.microsoft.com/office/drawing/2014/main" id="{D0F42A3B-CFEE-696C-AEC9-614B1BB65A2E}"/>
              </a:ext>
            </a:extLst>
          </p:cNvPr>
          <p:cNvSpPr txBox="1"/>
          <p:nvPr/>
        </p:nvSpPr>
        <p:spPr>
          <a:xfrm>
            <a:off x="1486850" y="5740782"/>
            <a:ext cx="9656796" cy="369332"/>
          </a:xfrm>
          <a:prstGeom prst="rect">
            <a:avLst/>
          </a:prstGeom>
          <a:noFill/>
        </p:spPr>
        <p:txBody>
          <a:bodyPr wrap="square" rtlCol="0">
            <a:spAutoFit/>
          </a:bodyPr>
          <a:lstStyle/>
          <a:p>
            <a:pPr algn="just"/>
            <a:r>
              <a:rPr lang="en-GB" dirty="0">
                <a:latin typeface="+mj-lt"/>
              </a:rPr>
              <a:t>Fig: Implementation of interrupt priority using individual interrupt request and acknowledge lines </a:t>
            </a:r>
            <a:endParaRPr lang="en-IN" dirty="0">
              <a:latin typeface="+mj-lt"/>
            </a:endParaRPr>
          </a:p>
        </p:txBody>
      </p:sp>
    </p:spTree>
    <p:extLst>
      <p:ext uri="{BB962C8B-B14F-4D97-AF65-F5344CB8AC3E}">
        <p14:creationId xmlns:p14="http://schemas.microsoft.com/office/powerpoint/2010/main" val="2672536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42342-7535-BAB8-5236-BC2BC9F65325}"/>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BC833A93-6C03-42B2-881C-3BE2228C1050}"/>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3D83C8C3-886E-33CF-8BAE-2C53A9F9592F}"/>
              </a:ext>
            </a:extLst>
          </p:cNvPr>
          <p:cNvSpPr>
            <a:spLocks noGrp="1"/>
          </p:cNvSpPr>
          <p:nvPr>
            <p:ph type="sldNum" sz="quarter" idx="12"/>
          </p:nvPr>
        </p:nvSpPr>
        <p:spPr/>
        <p:txBody>
          <a:bodyPr/>
          <a:lstStyle/>
          <a:p>
            <a:fld id="{8B49CD6B-C1B8-4314-8139-E6C09BE6966B}" type="slidenum">
              <a:rPr lang="en-IN" smtClean="0"/>
              <a:t>23</a:t>
            </a:fld>
            <a:endParaRPr lang="en-IN"/>
          </a:p>
        </p:txBody>
      </p:sp>
      <p:sp>
        <p:nvSpPr>
          <p:cNvPr id="3" name="TextBox 2">
            <a:extLst>
              <a:ext uri="{FF2B5EF4-FFF2-40B4-BE49-F238E27FC236}">
                <a16:creationId xmlns:a16="http://schemas.microsoft.com/office/drawing/2014/main" id="{A772B3CC-6577-16E2-1961-E4C84A175510}"/>
              </a:ext>
            </a:extLst>
          </p:cNvPr>
          <p:cNvSpPr txBox="1"/>
          <p:nvPr/>
        </p:nvSpPr>
        <p:spPr>
          <a:xfrm>
            <a:off x="848436" y="1099817"/>
            <a:ext cx="10495128" cy="511531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Each device has a separate interrupt-request and interrupt-acknowledge line. </a:t>
            </a:r>
          </a:p>
          <a:p>
            <a:pPr marL="342900" indent="-342900" algn="just">
              <a:lnSpc>
                <a:spcPct val="150000"/>
              </a:lnSpc>
              <a:buFont typeface="Arial" panose="020B0604020202020204" pitchFamily="34" charset="0"/>
              <a:buChar char="•"/>
            </a:pPr>
            <a:r>
              <a:rPr lang="en-GB" sz="2000" dirty="0">
                <a:latin typeface="+mj-lt"/>
              </a:rPr>
              <a:t>Each interrupt-request line is assigned a different priority level. </a:t>
            </a:r>
          </a:p>
          <a:p>
            <a:pPr marL="342900" indent="-342900" algn="just">
              <a:lnSpc>
                <a:spcPct val="150000"/>
              </a:lnSpc>
              <a:buFont typeface="Arial" panose="020B0604020202020204" pitchFamily="34" charset="0"/>
              <a:buChar char="•"/>
            </a:pPr>
            <a:r>
              <a:rPr lang="en-GB" sz="2000" dirty="0">
                <a:latin typeface="+mj-lt"/>
              </a:rPr>
              <a:t>Interrupt requests received over these lines are sent to a priority arbitration circuit in the processor. </a:t>
            </a:r>
          </a:p>
          <a:p>
            <a:pPr marL="342900" indent="-342900" algn="just">
              <a:lnSpc>
                <a:spcPct val="150000"/>
              </a:lnSpc>
              <a:buFont typeface="Arial" panose="020B0604020202020204" pitchFamily="34" charset="0"/>
              <a:buChar char="•"/>
            </a:pPr>
            <a:r>
              <a:rPr lang="en-GB" sz="2000" dirty="0">
                <a:latin typeface="+mj-lt"/>
              </a:rPr>
              <a:t>If the interrupt request has a higher priority level than the priority of the processor, then the request is accepted. </a:t>
            </a:r>
          </a:p>
          <a:p>
            <a:pPr marL="342900" indent="-342900" algn="just">
              <a:lnSpc>
                <a:spcPct val="150000"/>
              </a:lnSpc>
              <a:buFont typeface="Arial" panose="020B0604020202020204" pitchFamily="34" charset="0"/>
              <a:buChar char="•"/>
            </a:pPr>
            <a:r>
              <a:rPr lang="en-GB" sz="2000" dirty="0">
                <a:latin typeface="+mj-lt"/>
              </a:rPr>
              <a:t>Priority-level of processor is the priority of program that is currently being executed. </a:t>
            </a:r>
          </a:p>
          <a:p>
            <a:pPr marL="342900" indent="-342900" algn="just">
              <a:lnSpc>
                <a:spcPct val="150000"/>
              </a:lnSpc>
              <a:buFont typeface="Arial" panose="020B0604020202020204" pitchFamily="34" charset="0"/>
              <a:buChar char="•"/>
            </a:pPr>
            <a:r>
              <a:rPr lang="en-GB" sz="2000" dirty="0">
                <a:latin typeface="+mj-lt"/>
              </a:rPr>
              <a:t>Processor accepts interrupts only from devices that have higher-priority than its own. </a:t>
            </a:r>
          </a:p>
          <a:p>
            <a:pPr marL="342900" indent="-342900" algn="just">
              <a:lnSpc>
                <a:spcPct val="150000"/>
              </a:lnSpc>
              <a:buFont typeface="Arial" panose="020B0604020202020204" pitchFamily="34" charset="0"/>
              <a:buChar char="•"/>
            </a:pPr>
            <a:r>
              <a:rPr lang="en-GB" sz="2000" dirty="0">
                <a:latin typeface="+mj-lt"/>
              </a:rPr>
              <a:t>At the time of execution of ISR for some device, priority of processor is raised to that of the device. </a:t>
            </a:r>
          </a:p>
          <a:p>
            <a:pPr marL="342900" indent="-342900" algn="just">
              <a:lnSpc>
                <a:spcPct val="150000"/>
              </a:lnSpc>
              <a:buFont typeface="Arial" panose="020B0604020202020204" pitchFamily="34" charset="0"/>
              <a:buChar char="•"/>
            </a:pPr>
            <a:r>
              <a:rPr lang="en-GB" sz="2000" dirty="0">
                <a:latin typeface="+mj-lt"/>
              </a:rPr>
              <a:t>Thus, interrupts from devices at the same level of priority or lower are disabled. </a:t>
            </a:r>
            <a:endParaRPr lang="en-IN" sz="2000" dirty="0">
              <a:latin typeface="+mj-lt"/>
            </a:endParaRPr>
          </a:p>
        </p:txBody>
      </p:sp>
    </p:spTree>
    <p:extLst>
      <p:ext uri="{BB962C8B-B14F-4D97-AF65-F5344CB8AC3E}">
        <p14:creationId xmlns:p14="http://schemas.microsoft.com/office/powerpoint/2010/main" val="13228215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D8A7B-07D3-826B-B7F6-08A9E0A46664}"/>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910C60D7-AC19-D3AE-9FEF-330B3C1B4C5E}"/>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5D69E78B-F74E-C9FC-CC26-2F5D453264DB}"/>
              </a:ext>
            </a:extLst>
          </p:cNvPr>
          <p:cNvSpPr>
            <a:spLocks noGrp="1"/>
          </p:cNvSpPr>
          <p:nvPr>
            <p:ph type="sldNum" sz="quarter" idx="12"/>
          </p:nvPr>
        </p:nvSpPr>
        <p:spPr/>
        <p:txBody>
          <a:bodyPr/>
          <a:lstStyle/>
          <a:p>
            <a:fld id="{8B49CD6B-C1B8-4314-8139-E6C09BE6966B}" type="slidenum">
              <a:rPr lang="en-IN" smtClean="0"/>
              <a:t>24</a:t>
            </a:fld>
            <a:endParaRPr lang="en-IN"/>
          </a:p>
        </p:txBody>
      </p:sp>
      <p:sp>
        <p:nvSpPr>
          <p:cNvPr id="3" name="TextBox 2">
            <a:extLst>
              <a:ext uri="{FF2B5EF4-FFF2-40B4-BE49-F238E27FC236}">
                <a16:creationId xmlns:a16="http://schemas.microsoft.com/office/drawing/2014/main" id="{14EA792C-B76B-8853-6916-CC67FCD70E3B}"/>
              </a:ext>
            </a:extLst>
          </p:cNvPr>
          <p:cNvSpPr txBox="1"/>
          <p:nvPr/>
        </p:nvSpPr>
        <p:spPr>
          <a:xfrm>
            <a:off x="999699" y="1391876"/>
            <a:ext cx="6148316" cy="400110"/>
          </a:xfrm>
          <a:prstGeom prst="rect">
            <a:avLst/>
          </a:prstGeom>
          <a:noFill/>
        </p:spPr>
        <p:txBody>
          <a:bodyPr wrap="square">
            <a:spAutoFit/>
          </a:bodyPr>
          <a:lstStyle/>
          <a:p>
            <a:r>
              <a:rPr lang="en-IN" sz="2000" b="1" dirty="0">
                <a:latin typeface="+mj-lt"/>
              </a:rPr>
              <a:t>Privileged Instruction </a:t>
            </a:r>
          </a:p>
        </p:txBody>
      </p:sp>
      <p:sp>
        <p:nvSpPr>
          <p:cNvPr id="7" name="TextBox 6">
            <a:extLst>
              <a:ext uri="{FF2B5EF4-FFF2-40B4-BE49-F238E27FC236}">
                <a16:creationId xmlns:a16="http://schemas.microsoft.com/office/drawing/2014/main" id="{250C9102-5CD8-586A-2A21-DB6C6267DEBB}"/>
              </a:ext>
            </a:extLst>
          </p:cNvPr>
          <p:cNvSpPr txBox="1"/>
          <p:nvPr/>
        </p:nvSpPr>
        <p:spPr>
          <a:xfrm>
            <a:off x="931583" y="1843515"/>
            <a:ext cx="10153935" cy="1421992"/>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GB" sz="2000" dirty="0">
                <a:latin typeface="+mj-lt"/>
              </a:rPr>
              <a:t>Processor's priority is encoded in a few bits and it can be changed by program instructions. These are privileged instruction.</a:t>
            </a:r>
          </a:p>
          <a:p>
            <a:pPr marL="342900" indent="-342900">
              <a:lnSpc>
                <a:spcPct val="150000"/>
              </a:lnSpc>
              <a:buFont typeface="Arial" panose="020B0604020202020204" pitchFamily="34" charset="0"/>
              <a:buChar char="•"/>
            </a:pPr>
            <a:r>
              <a:rPr lang="en-GB" sz="2000" dirty="0">
                <a:latin typeface="+mj-lt"/>
              </a:rPr>
              <a:t>Privileged-instructions can be executed only while processor is running in Supervisor Mode.</a:t>
            </a:r>
          </a:p>
        </p:txBody>
      </p:sp>
      <p:sp>
        <p:nvSpPr>
          <p:cNvPr id="9" name="TextBox 8">
            <a:extLst>
              <a:ext uri="{FF2B5EF4-FFF2-40B4-BE49-F238E27FC236}">
                <a16:creationId xmlns:a16="http://schemas.microsoft.com/office/drawing/2014/main" id="{B370FFB5-631D-8CB2-BD2F-F82333A5B01F}"/>
              </a:ext>
            </a:extLst>
          </p:cNvPr>
          <p:cNvSpPr txBox="1"/>
          <p:nvPr/>
        </p:nvSpPr>
        <p:spPr>
          <a:xfrm>
            <a:off x="999699" y="3768675"/>
            <a:ext cx="6148316" cy="400110"/>
          </a:xfrm>
          <a:prstGeom prst="rect">
            <a:avLst/>
          </a:prstGeom>
          <a:noFill/>
        </p:spPr>
        <p:txBody>
          <a:bodyPr wrap="square">
            <a:spAutoFit/>
          </a:bodyPr>
          <a:lstStyle/>
          <a:p>
            <a:r>
              <a:rPr lang="en-IN" sz="2000" b="1" dirty="0">
                <a:latin typeface="+mj-lt"/>
              </a:rPr>
              <a:t>Privileged Exception</a:t>
            </a:r>
          </a:p>
        </p:txBody>
      </p:sp>
      <p:sp>
        <p:nvSpPr>
          <p:cNvPr id="11" name="TextBox 10">
            <a:extLst>
              <a:ext uri="{FF2B5EF4-FFF2-40B4-BE49-F238E27FC236}">
                <a16:creationId xmlns:a16="http://schemas.microsoft.com/office/drawing/2014/main" id="{EDDFE439-F961-6369-015E-AFDBF8076194}"/>
              </a:ext>
            </a:extLst>
          </p:cNvPr>
          <p:cNvSpPr txBox="1"/>
          <p:nvPr/>
        </p:nvSpPr>
        <p:spPr>
          <a:xfrm>
            <a:off x="1187355" y="4171566"/>
            <a:ext cx="10563367" cy="1883657"/>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User program cannot </a:t>
            </a:r>
          </a:p>
          <a:p>
            <a:pPr algn="just">
              <a:lnSpc>
                <a:spcPct val="150000"/>
              </a:lnSpc>
            </a:pPr>
            <a:r>
              <a:rPr lang="en-GB" sz="2000" dirty="0">
                <a:latin typeface="+mj-lt"/>
              </a:rPr>
              <a:t>          → accidently or intentionally change the priority of the processor &amp; </a:t>
            </a:r>
          </a:p>
          <a:p>
            <a:pPr algn="just">
              <a:lnSpc>
                <a:spcPct val="150000"/>
              </a:lnSpc>
            </a:pPr>
            <a:r>
              <a:rPr lang="en-GB" sz="2000" dirty="0">
                <a:latin typeface="+mj-lt"/>
              </a:rPr>
              <a:t>          → disrupt the system-operation. </a:t>
            </a:r>
          </a:p>
          <a:p>
            <a:pPr marL="342900" indent="-342900" algn="just">
              <a:lnSpc>
                <a:spcPct val="150000"/>
              </a:lnSpc>
              <a:buFont typeface="Arial" panose="020B0604020202020204" pitchFamily="34" charset="0"/>
              <a:buChar char="•"/>
            </a:pPr>
            <a:r>
              <a:rPr lang="en-GB" sz="2000" dirty="0">
                <a:latin typeface="+mj-lt"/>
              </a:rPr>
              <a:t>An attempt to execute a privileged-instruction while in user-mode leads to a Privileged Exception. </a:t>
            </a:r>
            <a:endParaRPr lang="en-IN" sz="2000" dirty="0">
              <a:latin typeface="+mj-lt"/>
            </a:endParaRPr>
          </a:p>
        </p:txBody>
      </p:sp>
    </p:spTree>
    <p:extLst>
      <p:ext uri="{BB962C8B-B14F-4D97-AF65-F5344CB8AC3E}">
        <p14:creationId xmlns:p14="http://schemas.microsoft.com/office/powerpoint/2010/main" val="2817646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7597B0D-3F1B-ACC7-902E-ADC1D0C6293A}"/>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BE71A694-50B2-4E66-EAFB-F59BAD248763}"/>
              </a:ext>
            </a:extLst>
          </p:cNvPr>
          <p:cNvSpPr>
            <a:spLocks noGrp="1"/>
          </p:cNvSpPr>
          <p:nvPr>
            <p:ph type="sldNum" sz="quarter" idx="12"/>
          </p:nvPr>
        </p:nvSpPr>
        <p:spPr/>
        <p:txBody>
          <a:bodyPr/>
          <a:lstStyle/>
          <a:p>
            <a:fld id="{8B49CD6B-C1B8-4314-8139-E6C09BE6966B}" type="slidenum">
              <a:rPr lang="en-IN" smtClean="0"/>
              <a:t>25</a:t>
            </a:fld>
            <a:endParaRPr lang="en-IN"/>
          </a:p>
        </p:txBody>
      </p:sp>
      <p:sp>
        <p:nvSpPr>
          <p:cNvPr id="7" name="TextBox 6">
            <a:extLst>
              <a:ext uri="{FF2B5EF4-FFF2-40B4-BE49-F238E27FC236}">
                <a16:creationId xmlns:a16="http://schemas.microsoft.com/office/drawing/2014/main" id="{BE3DCAA9-9242-8E8D-6899-40B71D6E3451}"/>
              </a:ext>
            </a:extLst>
          </p:cNvPr>
          <p:cNvSpPr txBox="1"/>
          <p:nvPr/>
        </p:nvSpPr>
        <p:spPr>
          <a:xfrm>
            <a:off x="781334" y="1408481"/>
            <a:ext cx="6148316" cy="400110"/>
          </a:xfrm>
          <a:prstGeom prst="rect">
            <a:avLst/>
          </a:prstGeom>
          <a:noFill/>
        </p:spPr>
        <p:txBody>
          <a:bodyPr wrap="square">
            <a:spAutoFit/>
          </a:bodyPr>
          <a:lstStyle/>
          <a:p>
            <a:r>
              <a:rPr lang="en-IN" sz="2000" b="1" dirty="0">
                <a:latin typeface="+mj-lt"/>
              </a:rPr>
              <a:t>SIMULTANEOUS REQUESTS </a:t>
            </a:r>
          </a:p>
        </p:txBody>
      </p:sp>
      <p:pic>
        <p:nvPicPr>
          <p:cNvPr id="9" name="Picture 8">
            <a:extLst>
              <a:ext uri="{FF2B5EF4-FFF2-40B4-BE49-F238E27FC236}">
                <a16:creationId xmlns:a16="http://schemas.microsoft.com/office/drawing/2014/main" id="{1907D084-241D-46DC-6D8F-AA3DEEA8525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722744" y="3357346"/>
            <a:ext cx="6746512" cy="2302067"/>
          </a:xfrm>
          <a:prstGeom prst="rect">
            <a:avLst/>
          </a:prstGeom>
        </p:spPr>
      </p:pic>
      <p:sp>
        <p:nvSpPr>
          <p:cNvPr id="11" name="TextBox 10">
            <a:extLst>
              <a:ext uri="{FF2B5EF4-FFF2-40B4-BE49-F238E27FC236}">
                <a16:creationId xmlns:a16="http://schemas.microsoft.com/office/drawing/2014/main" id="{64F87744-EBF6-9397-C0E3-883A6A38FC87}"/>
              </a:ext>
            </a:extLst>
          </p:cNvPr>
          <p:cNvSpPr txBox="1"/>
          <p:nvPr/>
        </p:nvSpPr>
        <p:spPr>
          <a:xfrm>
            <a:off x="931460" y="2077911"/>
            <a:ext cx="6148316" cy="400110"/>
          </a:xfrm>
          <a:prstGeom prst="rect">
            <a:avLst/>
          </a:prstGeom>
          <a:noFill/>
        </p:spPr>
        <p:txBody>
          <a:bodyPr wrap="square">
            <a:spAutoFit/>
          </a:bodyPr>
          <a:lstStyle/>
          <a:p>
            <a:r>
              <a:rPr lang="en-IN" sz="2000" u="sng" dirty="0">
                <a:latin typeface="+mj-lt"/>
              </a:rPr>
              <a:t>DAISY CHAIN </a:t>
            </a:r>
          </a:p>
        </p:txBody>
      </p:sp>
    </p:spTree>
    <p:extLst>
      <p:ext uri="{BB962C8B-B14F-4D97-AF65-F5344CB8AC3E}">
        <p14:creationId xmlns:p14="http://schemas.microsoft.com/office/powerpoint/2010/main" val="10172411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0F5B798-7E51-6B6E-A5ED-9FFCB9E83E6E}"/>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D2B56FC3-A029-9660-3F28-10DBCF221A45}"/>
              </a:ext>
            </a:extLst>
          </p:cNvPr>
          <p:cNvSpPr>
            <a:spLocks noGrp="1"/>
          </p:cNvSpPr>
          <p:nvPr>
            <p:ph type="sldNum" sz="quarter" idx="12"/>
          </p:nvPr>
        </p:nvSpPr>
        <p:spPr/>
        <p:txBody>
          <a:bodyPr/>
          <a:lstStyle/>
          <a:p>
            <a:fld id="{8B49CD6B-C1B8-4314-8139-E6C09BE6966B}" type="slidenum">
              <a:rPr lang="en-IN" smtClean="0"/>
              <a:t>26</a:t>
            </a:fld>
            <a:endParaRPr lang="en-IN"/>
          </a:p>
        </p:txBody>
      </p:sp>
      <p:pic>
        <p:nvPicPr>
          <p:cNvPr id="7" name="Picture 6">
            <a:extLst>
              <a:ext uri="{FF2B5EF4-FFF2-40B4-BE49-F238E27FC236}">
                <a16:creationId xmlns:a16="http://schemas.microsoft.com/office/drawing/2014/main" id="{7EB07692-385E-D84A-1724-46D4EB4C1413}"/>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415654" y="1241946"/>
            <a:ext cx="7574507" cy="3356967"/>
          </a:xfrm>
          <a:prstGeom prst="rect">
            <a:avLst/>
          </a:prstGeom>
        </p:spPr>
      </p:pic>
      <p:sp>
        <p:nvSpPr>
          <p:cNvPr id="9" name="TextBox 8">
            <a:extLst>
              <a:ext uri="{FF2B5EF4-FFF2-40B4-BE49-F238E27FC236}">
                <a16:creationId xmlns:a16="http://schemas.microsoft.com/office/drawing/2014/main" id="{15D46FB5-CB66-E3A9-BAF4-BE784A73B757}"/>
              </a:ext>
            </a:extLst>
          </p:cNvPr>
          <p:cNvSpPr txBox="1"/>
          <p:nvPr/>
        </p:nvSpPr>
        <p:spPr>
          <a:xfrm>
            <a:off x="1381831" y="4653505"/>
            <a:ext cx="9314348" cy="142199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The daisy chain with multiple priority levels is as shown in the figure.</a:t>
            </a:r>
          </a:p>
          <a:p>
            <a:pPr marL="342900" indent="-342900" algn="just">
              <a:lnSpc>
                <a:spcPct val="150000"/>
              </a:lnSpc>
              <a:buFont typeface="Arial" panose="020B0604020202020204" pitchFamily="34" charset="0"/>
              <a:buChar char="•"/>
            </a:pPr>
            <a:r>
              <a:rPr lang="en-GB" sz="2000" dirty="0">
                <a:latin typeface="+mj-lt"/>
              </a:rPr>
              <a:t>The interrupt request line INTR is common to all devices. </a:t>
            </a:r>
          </a:p>
          <a:p>
            <a:pPr marL="342900" indent="-342900" algn="just">
              <a:lnSpc>
                <a:spcPct val="150000"/>
              </a:lnSpc>
              <a:buFont typeface="Arial" panose="020B0604020202020204" pitchFamily="34" charset="0"/>
              <a:buChar char="•"/>
            </a:pPr>
            <a:r>
              <a:rPr lang="en-GB" sz="2000" dirty="0">
                <a:latin typeface="+mj-lt"/>
              </a:rPr>
              <a:t>The interrupt acknowledge line is connected in a daisy fashion as shown in the figure.</a:t>
            </a:r>
            <a:endParaRPr lang="en-IN" sz="2000" dirty="0">
              <a:latin typeface="+mj-lt"/>
            </a:endParaRPr>
          </a:p>
        </p:txBody>
      </p:sp>
    </p:spTree>
    <p:extLst>
      <p:ext uri="{BB962C8B-B14F-4D97-AF65-F5344CB8AC3E}">
        <p14:creationId xmlns:p14="http://schemas.microsoft.com/office/powerpoint/2010/main" val="40336505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B8B313-6505-7565-3932-8960ACA73541}"/>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B9F3637F-4245-AFA9-F688-7D6B43B304A7}"/>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653BF30B-08B8-8E32-9373-2BA030BA1C50}"/>
              </a:ext>
            </a:extLst>
          </p:cNvPr>
          <p:cNvSpPr>
            <a:spLocks noGrp="1"/>
          </p:cNvSpPr>
          <p:nvPr>
            <p:ph type="sldNum" sz="quarter" idx="12"/>
          </p:nvPr>
        </p:nvSpPr>
        <p:spPr/>
        <p:txBody>
          <a:bodyPr/>
          <a:lstStyle/>
          <a:p>
            <a:fld id="{8B49CD6B-C1B8-4314-8139-E6C09BE6966B}" type="slidenum">
              <a:rPr lang="en-IN" smtClean="0"/>
              <a:t>27</a:t>
            </a:fld>
            <a:endParaRPr lang="en-IN"/>
          </a:p>
        </p:txBody>
      </p:sp>
      <p:sp>
        <p:nvSpPr>
          <p:cNvPr id="3" name="TextBox 2">
            <a:extLst>
              <a:ext uri="{FF2B5EF4-FFF2-40B4-BE49-F238E27FC236}">
                <a16:creationId xmlns:a16="http://schemas.microsoft.com/office/drawing/2014/main" id="{01CA813C-167A-71D5-07D5-29E45BE21991}"/>
              </a:ext>
            </a:extLst>
          </p:cNvPr>
          <p:cNvSpPr txBox="1"/>
          <p:nvPr/>
        </p:nvSpPr>
        <p:spPr>
          <a:xfrm>
            <a:off x="1109511" y="1395948"/>
            <a:ext cx="9972977" cy="419198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This signal propagates serially from one device to another device. </a:t>
            </a:r>
          </a:p>
          <a:p>
            <a:pPr marL="342900" indent="-342900" algn="just">
              <a:lnSpc>
                <a:spcPct val="150000"/>
              </a:lnSpc>
              <a:buFont typeface="Arial" panose="020B0604020202020204" pitchFamily="34" charset="0"/>
              <a:buChar char="•"/>
            </a:pPr>
            <a:r>
              <a:rPr lang="en-GB" sz="2000" dirty="0">
                <a:latin typeface="+mj-lt"/>
              </a:rPr>
              <a:t>The several devices raise an interrupt by activating INTR signal. In response to the signal, processor transfers its device by activating INTA signal. </a:t>
            </a:r>
          </a:p>
          <a:p>
            <a:pPr marL="342900" indent="-342900" algn="just">
              <a:lnSpc>
                <a:spcPct val="150000"/>
              </a:lnSpc>
              <a:buFont typeface="Arial" panose="020B0604020202020204" pitchFamily="34" charset="0"/>
              <a:buChar char="•"/>
            </a:pPr>
            <a:r>
              <a:rPr lang="en-GB" sz="2000" dirty="0">
                <a:latin typeface="+mj-lt"/>
              </a:rPr>
              <a:t>This signal is received by device 1. </a:t>
            </a:r>
          </a:p>
          <a:p>
            <a:pPr marL="342900" indent="-342900" algn="just">
              <a:lnSpc>
                <a:spcPct val="150000"/>
              </a:lnSpc>
              <a:buFont typeface="Arial" panose="020B0604020202020204" pitchFamily="34" charset="0"/>
              <a:buChar char="•"/>
            </a:pPr>
            <a:r>
              <a:rPr lang="en-GB" sz="2000" dirty="0">
                <a:latin typeface="+mj-lt"/>
              </a:rPr>
              <a:t>The device-1 blocks the propagation of INTA signal to device-2, when it needs processor service. </a:t>
            </a:r>
          </a:p>
          <a:p>
            <a:pPr marL="342900" indent="-342900" algn="just">
              <a:lnSpc>
                <a:spcPct val="150000"/>
              </a:lnSpc>
              <a:buFont typeface="Arial" panose="020B0604020202020204" pitchFamily="34" charset="0"/>
              <a:buChar char="•"/>
            </a:pPr>
            <a:r>
              <a:rPr lang="en-GB" sz="2000" dirty="0">
                <a:latin typeface="+mj-lt"/>
              </a:rPr>
              <a:t>The device-1 transfers the INTA signal to next device when it does not require the processor service. </a:t>
            </a:r>
          </a:p>
          <a:p>
            <a:pPr marL="342900" indent="-342900" algn="just">
              <a:lnSpc>
                <a:spcPct val="150000"/>
              </a:lnSpc>
              <a:buFont typeface="Arial" panose="020B0604020202020204" pitchFamily="34" charset="0"/>
              <a:buChar char="•"/>
            </a:pPr>
            <a:r>
              <a:rPr lang="en-GB" sz="2000" dirty="0">
                <a:latin typeface="+mj-lt"/>
              </a:rPr>
              <a:t>In daisy chain arrangement device-1 has the highest priority.</a:t>
            </a:r>
            <a:endParaRPr lang="en-IN" sz="2000" dirty="0">
              <a:latin typeface="+mj-lt"/>
            </a:endParaRPr>
          </a:p>
        </p:txBody>
      </p:sp>
    </p:spTree>
    <p:extLst>
      <p:ext uri="{BB962C8B-B14F-4D97-AF65-F5344CB8AC3E}">
        <p14:creationId xmlns:p14="http://schemas.microsoft.com/office/powerpoint/2010/main" val="10986290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840E87-5B4F-6A2D-9713-664163E69280}"/>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FA19DA25-8DA1-F4B6-1AA9-83AA1B9EAE59}"/>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ECCF484F-D6CD-C64F-902F-C6C649037243}"/>
              </a:ext>
            </a:extLst>
          </p:cNvPr>
          <p:cNvSpPr>
            <a:spLocks noGrp="1"/>
          </p:cNvSpPr>
          <p:nvPr>
            <p:ph type="sldNum" sz="quarter" idx="12"/>
          </p:nvPr>
        </p:nvSpPr>
        <p:spPr/>
        <p:txBody>
          <a:bodyPr/>
          <a:lstStyle/>
          <a:p>
            <a:fld id="{8B49CD6B-C1B8-4314-8139-E6C09BE6966B}" type="slidenum">
              <a:rPr lang="en-IN" smtClean="0"/>
              <a:t>28</a:t>
            </a:fld>
            <a:endParaRPr lang="en-IN"/>
          </a:p>
        </p:txBody>
      </p:sp>
      <p:sp>
        <p:nvSpPr>
          <p:cNvPr id="7" name="TextBox 6">
            <a:extLst>
              <a:ext uri="{FF2B5EF4-FFF2-40B4-BE49-F238E27FC236}">
                <a16:creationId xmlns:a16="http://schemas.microsoft.com/office/drawing/2014/main" id="{418F9C8C-FE30-6E6F-F95C-8DA46B585469}"/>
              </a:ext>
            </a:extLst>
          </p:cNvPr>
          <p:cNvSpPr txBox="1"/>
          <p:nvPr/>
        </p:nvSpPr>
        <p:spPr>
          <a:xfrm>
            <a:off x="945107" y="1327136"/>
            <a:ext cx="6148316" cy="400110"/>
          </a:xfrm>
          <a:prstGeom prst="rect">
            <a:avLst/>
          </a:prstGeom>
          <a:noFill/>
        </p:spPr>
        <p:txBody>
          <a:bodyPr wrap="square">
            <a:spAutoFit/>
          </a:bodyPr>
          <a:lstStyle/>
          <a:p>
            <a:r>
              <a:rPr lang="en-IN" sz="2000" b="1" dirty="0">
                <a:latin typeface="+mj-lt"/>
              </a:rPr>
              <a:t>4.4 Direct Memory Access (DMA)</a:t>
            </a:r>
          </a:p>
        </p:txBody>
      </p:sp>
      <p:sp>
        <p:nvSpPr>
          <p:cNvPr id="3" name="TextBox 2">
            <a:extLst>
              <a:ext uri="{FF2B5EF4-FFF2-40B4-BE49-F238E27FC236}">
                <a16:creationId xmlns:a16="http://schemas.microsoft.com/office/drawing/2014/main" id="{FBE3E021-DDF5-DE49-0D9B-4F41D3FB068E}"/>
              </a:ext>
            </a:extLst>
          </p:cNvPr>
          <p:cNvSpPr txBox="1"/>
          <p:nvPr/>
        </p:nvSpPr>
        <p:spPr>
          <a:xfrm>
            <a:off x="945107" y="1829138"/>
            <a:ext cx="10218762" cy="326865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The process of transferring the block of data at high speed in between main memory and external device (I/O devices) without continuous intervention of CPU is called as DMA. </a:t>
            </a:r>
          </a:p>
          <a:p>
            <a:pPr marL="342900" indent="-342900" algn="just">
              <a:lnSpc>
                <a:spcPct val="150000"/>
              </a:lnSpc>
              <a:buFont typeface="Arial" panose="020B0604020202020204" pitchFamily="34" charset="0"/>
              <a:buChar char="•"/>
            </a:pPr>
            <a:r>
              <a:rPr lang="en-GB" sz="2000" dirty="0">
                <a:latin typeface="+mj-lt"/>
              </a:rPr>
              <a:t>The DMA operation is performed by one control circuit and is part of the I/O interface.</a:t>
            </a:r>
          </a:p>
          <a:p>
            <a:pPr marL="342900" indent="-342900" algn="just">
              <a:lnSpc>
                <a:spcPct val="150000"/>
              </a:lnSpc>
              <a:buFont typeface="Arial" panose="020B0604020202020204" pitchFamily="34" charset="0"/>
              <a:buChar char="•"/>
            </a:pPr>
            <a:r>
              <a:rPr lang="en-GB" sz="2000" dirty="0">
                <a:latin typeface="+mj-lt"/>
              </a:rPr>
              <a:t>This control circuit is called DMA controller. Hence DMA transfer operation is performed by DMA controller. </a:t>
            </a:r>
          </a:p>
          <a:p>
            <a:pPr marL="342900" indent="-342900" algn="just">
              <a:lnSpc>
                <a:spcPct val="150000"/>
              </a:lnSpc>
              <a:buFont typeface="Arial" panose="020B0604020202020204" pitchFamily="34" charset="0"/>
              <a:buChar char="•"/>
            </a:pPr>
            <a:r>
              <a:rPr lang="en-GB" sz="2000" dirty="0">
                <a:latin typeface="+mj-lt"/>
              </a:rPr>
              <a:t>To initiate direct data transfer between main memory and external devices, DMA controller needs parameters from the CPU. </a:t>
            </a:r>
          </a:p>
        </p:txBody>
      </p:sp>
    </p:spTree>
    <p:extLst>
      <p:ext uri="{BB962C8B-B14F-4D97-AF65-F5344CB8AC3E}">
        <p14:creationId xmlns:p14="http://schemas.microsoft.com/office/powerpoint/2010/main" val="24773086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15CDE0-33DD-D673-2E22-29FFFA51DB69}"/>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6C8D6073-0F79-804A-BE58-DCF930704912}"/>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EB01DF8F-1B30-2291-75DE-726D7EC7D998}"/>
              </a:ext>
            </a:extLst>
          </p:cNvPr>
          <p:cNvSpPr>
            <a:spLocks noGrp="1"/>
          </p:cNvSpPr>
          <p:nvPr>
            <p:ph type="sldNum" sz="quarter" idx="12"/>
          </p:nvPr>
        </p:nvSpPr>
        <p:spPr/>
        <p:txBody>
          <a:bodyPr/>
          <a:lstStyle/>
          <a:p>
            <a:fld id="{8B49CD6B-C1B8-4314-8139-E6C09BE6966B}" type="slidenum">
              <a:rPr lang="en-IN" smtClean="0"/>
              <a:t>29</a:t>
            </a:fld>
            <a:endParaRPr lang="en-IN"/>
          </a:p>
        </p:txBody>
      </p:sp>
      <p:sp>
        <p:nvSpPr>
          <p:cNvPr id="3" name="TextBox 2">
            <a:extLst>
              <a:ext uri="{FF2B5EF4-FFF2-40B4-BE49-F238E27FC236}">
                <a16:creationId xmlns:a16="http://schemas.microsoft.com/office/drawing/2014/main" id="{33FBE2C3-B6B4-D9DE-36E2-44573D7AC333}"/>
              </a:ext>
            </a:extLst>
          </p:cNvPr>
          <p:cNvSpPr txBox="1"/>
          <p:nvPr/>
        </p:nvSpPr>
        <p:spPr>
          <a:xfrm>
            <a:off x="1050877" y="1563841"/>
            <a:ext cx="10090246" cy="3730317"/>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IN" sz="2000" dirty="0">
                <a:latin typeface="+mj-lt"/>
              </a:rPr>
              <a:t>The 3 Parameters are:  </a:t>
            </a:r>
          </a:p>
          <a:p>
            <a:pPr algn="just">
              <a:lnSpc>
                <a:spcPct val="150000"/>
              </a:lnSpc>
            </a:pPr>
            <a:r>
              <a:rPr lang="en-IN" sz="2000" dirty="0">
                <a:latin typeface="+mj-lt"/>
              </a:rPr>
              <a:t>             </a:t>
            </a:r>
            <a:r>
              <a:rPr lang="en-IN" sz="2000" dirty="0" err="1">
                <a:latin typeface="+mj-lt"/>
              </a:rPr>
              <a:t>i</a:t>
            </a:r>
            <a:r>
              <a:rPr lang="en-IN" sz="2000" dirty="0">
                <a:latin typeface="+mj-lt"/>
              </a:rPr>
              <a:t>) </a:t>
            </a:r>
            <a:r>
              <a:rPr lang="en-GB" sz="2000" dirty="0">
                <a:latin typeface="+mj-lt"/>
              </a:rPr>
              <a:t>Starting address of the memory block </a:t>
            </a:r>
          </a:p>
          <a:p>
            <a:pPr algn="just">
              <a:lnSpc>
                <a:spcPct val="150000"/>
              </a:lnSpc>
            </a:pPr>
            <a:r>
              <a:rPr lang="en-GB" sz="2000" dirty="0">
                <a:latin typeface="+mj-lt"/>
              </a:rPr>
              <a:t>             ii) No of words to be transferred </a:t>
            </a:r>
          </a:p>
          <a:p>
            <a:pPr algn="just">
              <a:lnSpc>
                <a:spcPct val="150000"/>
              </a:lnSpc>
            </a:pPr>
            <a:r>
              <a:rPr lang="en-GB" sz="2000" dirty="0">
                <a:latin typeface="+mj-lt"/>
              </a:rPr>
              <a:t>             iii) the type of operation (Read or Write). </a:t>
            </a:r>
          </a:p>
          <a:p>
            <a:pPr algn="just">
              <a:lnSpc>
                <a:spcPct val="150000"/>
              </a:lnSpc>
            </a:pPr>
            <a:endParaRPr lang="en-GB" sz="2000" dirty="0">
              <a:latin typeface="+mj-lt"/>
            </a:endParaRPr>
          </a:p>
          <a:p>
            <a:pPr marL="342900" indent="-342900" algn="just">
              <a:lnSpc>
                <a:spcPct val="150000"/>
              </a:lnSpc>
              <a:buFont typeface="Arial" panose="020B0604020202020204" pitchFamily="34" charset="0"/>
              <a:buChar char="•"/>
            </a:pPr>
            <a:r>
              <a:rPr lang="en-GB" sz="2000" dirty="0">
                <a:latin typeface="+mj-lt"/>
              </a:rPr>
              <a:t>After receiving these 3 parameters from CPU, DMA controller establishes directed data transfer operation between main memory and external devices without the involvement of CPU. </a:t>
            </a:r>
            <a:endParaRPr lang="en-IN" sz="2000" dirty="0">
              <a:latin typeface="+mj-lt"/>
            </a:endParaRPr>
          </a:p>
        </p:txBody>
      </p:sp>
    </p:spTree>
    <p:extLst>
      <p:ext uri="{BB962C8B-B14F-4D97-AF65-F5344CB8AC3E}">
        <p14:creationId xmlns:p14="http://schemas.microsoft.com/office/powerpoint/2010/main" val="1987832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74EB9E1-3326-CEAB-79BC-7553000EF715}"/>
              </a:ext>
            </a:extLst>
          </p:cNvPr>
          <p:cNvSpPr>
            <a:spLocks noGrp="1"/>
          </p:cNvSpPr>
          <p:nvPr>
            <p:ph type="subTitle" idx="1"/>
          </p:nvPr>
        </p:nvSpPr>
        <p:spPr>
          <a:xfrm>
            <a:off x="1470293" y="1027275"/>
            <a:ext cx="9144000" cy="1655762"/>
          </a:xfrm>
        </p:spPr>
        <p:txBody>
          <a:bodyPr/>
          <a:lstStyle/>
          <a:p>
            <a:pPr algn="l">
              <a:lnSpc>
                <a:spcPct val="150000"/>
              </a:lnSpc>
            </a:pPr>
            <a:r>
              <a:rPr lang="en-GB" sz="2000" dirty="0">
                <a:latin typeface="+mj-lt"/>
              </a:rPr>
              <a:t>The system bus consists of 3 types of buses:  </a:t>
            </a:r>
          </a:p>
          <a:p>
            <a:pPr marL="342900" indent="-342900" algn="just">
              <a:lnSpc>
                <a:spcPct val="150000"/>
              </a:lnSpc>
              <a:buFont typeface="Arial" panose="020B0604020202020204" pitchFamily="34" charset="0"/>
              <a:buChar char="•"/>
            </a:pPr>
            <a:r>
              <a:rPr lang="en-GB" sz="2000" dirty="0">
                <a:latin typeface="+mj-lt"/>
              </a:rPr>
              <a:t>Address bus (Unidirectional) </a:t>
            </a:r>
          </a:p>
          <a:p>
            <a:pPr marL="342900" indent="-342900" algn="just">
              <a:lnSpc>
                <a:spcPct val="150000"/>
              </a:lnSpc>
              <a:buFont typeface="Arial" panose="020B0604020202020204" pitchFamily="34" charset="0"/>
              <a:buChar char="•"/>
            </a:pPr>
            <a:r>
              <a:rPr lang="en-GB" sz="2000" dirty="0">
                <a:latin typeface="+mj-lt"/>
              </a:rPr>
              <a:t>Data bus (Bidirectional) </a:t>
            </a:r>
          </a:p>
          <a:p>
            <a:pPr marL="342900" indent="-342900" algn="just">
              <a:lnSpc>
                <a:spcPct val="150000"/>
              </a:lnSpc>
              <a:buFont typeface="Arial" panose="020B0604020202020204" pitchFamily="34" charset="0"/>
              <a:buChar char="•"/>
            </a:pPr>
            <a:r>
              <a:rPr lang="en-GB" sz="2000" dirty="0">
                <a:latin typeface="+mj-lt"/>
              </a:rPr>
              <a:t>Control bus (Bidirectional)</a:t>
            </a:r>
            <a:endParaRPr lang="en-IN" sz="2000" dirty="0">
              <a:latin typeface="+mj-lt"/>
            </a:endParaRPr>
          </a:p>
        </p:txBody>
      </p:sp>
      <p:sp>
        <p:nvSpPr>
          <p:cNvPr id="4" name="Footer Placeholder 3">
            <a:extLst>
              <a:ext uri="{FF2B5EF4-FFF2-40B4-BE49-F238E27FC236}">
                <a16:creationId xmlns:a16="http://schemas.microsoft.com/office/drawing/2014/main" id="{56498EB3-C806-D313-4821-FAB7FA2C5ECA}"/>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88A32522-0EA5-1D5F-4112-2AE4A831F862}"/>
              </a:ext>
            </a:extLst>
          </p:cNvPr>
          <p:cNvSpPr>
            <a:spLocks noGrp="1"/>
          </p:cNvSpPr>
          <p:nvPr>
            <p:ph type="sldNum" sz="quarter" idx="12"/>
          </p:nvPr>
        </p:nvSpPr>
        <p:spPr/>
        <p:txBody>
          <a:bodyPr/>
          <a:lstStyle/>
          <a:p>
            <a:fld id="{8B49CD6B-C1B8-4314-8139-E6C09BE6966B}" type="slidenum">
              <a:rPr lang="en-IN" smtClean="0"/>
              <a:t>3</a:t>
            </a:fld>
            <a:endParaRPr lang="en-IN"/>
          </a:p>
        </p:txBody>
      </p:sp>
      <p:sp>
        <p:nvSpPr>
          <p:cNvPr id="8" name="TextBox 7">
            <a:extLst>
              <a:ext uri="{FF2B5EF4-FFF2-40B4-BE49-F238E27FC236}">
                <a16:creationId xmlns:a16="http://schemas.microsoft.com/office/drawing/2014/main" id="{D8BA172C-CED5-ED14-736E-075FC52167D5}"/>
              </a:ext>
            </a:extLst>
          </p:cNvPr>
          <p:cNvSpPr txBox="1"/>
          <p:nvPr/>
        </p:nvSpPr>
        <p:spPr>
          <a:xfrm>
            <a:off x="502444" y="3074192"/>
            <a:ext cx="10770608" cy="2806987"/>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GB" sz="2000" dirty="0">
                <a:latin typeface="+mj-lt"/>
              </a:rPr>
              <a:t>Address bus –  carries memory address. Its unidirectional, that’s from the CPU to memory or I/O devices</a:t>
            </a:r>
          </a:p>
          <a:p>
            <a:pPr marL="342900" indent="-342900" algn="just">
              <a:lnSpc>
                <a:spcPct val="150000"/>
              </a:lnSpc>
              <a:buFont typeface="Arial" panose="020B0604020202020204" pitchFamily="34" charset="0"/>
              <a:buChar char="•"/>
            </a:pPr>
            <a:r>
              <a:rPr lang="en-GB" sz="2000" dirty="0">
                <a:latin typeface="+mj-lt"/>
              </a:rPr>
              <a:t>Data bus – carries the actual data or instructions transferred between the CPU and the memory or the I/O devices. Its bidirectional, data flows to and from the CPU</a:t>
            </a:r>
          </a:p>
          <a:p>
            <a:pPr marL="342900" indent="-342900" algn="just">
              <a:lnSpc>
                <a:spcPct val="150000"/>
              </a:lnSpc>
              <a:buFont typeface="Arial" panose="020B0604020202020204" pitchFamily="34" charset="0"/>
              <a:buChar char="•"/>
            </a:pPr>
            <a:r>
              <a:rPr lang="en-GB" sz="2000" dirty="0">
                <a:latin typeface="+mj-lt"/>
              </a:rPr>
              <a:t>Control bus – carries control signals to manage the activities of the system. Its bidirectional, control signals flows to and from the CPU</a:t>
            </a:r>
            <a:endParaRPr lang="en-IN" sz="2000" dirty="0">
              <a:latin typeface="+mj-lt"/>
            </a:endParaRPr>
          </a:p>
        </p:txBody>
      </p:sp>
    </p:spTree>
    <p:extLst>
      <p:ext uri="{BB962C8B-B14F-4D97-AF65-F5344CB8AC3E}">
        <p14:creationId xmlns:p14="http://schemas.microsoft.com/office/powerpoint/2010/main" val="25365484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D5551E-8D7F-986E-A0C4-43DAB66254D9}"/>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0A828163-A88B-FA4E-FBC2-292F69609F61}"/>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CB15EAA3-7947-0225-1D31-16B4C04933F9}"/>
              </a:ext>
            </a:extLst>
          </p:cNvPr>
          <p:cNvSpPr>
            <a:spLocks noGrp="1"/>
          </p:cNvSpPr>
          <p:nvPr>
            <p:ph type="sldNum" sz="quarter" idx="12"/>
          </p:nvPr>
        </p:nvSpPr>
        <p:spPr/>
        <p:txBody>
          <a:bodyPr/>
          <a:lstStyle/>
          <a:p>
            <a:fld id="{8B49CD6B-C1B8-4314-8139-E6C09BE6966B}" type="slidenum">
              <a:rPr lang="en-IN" smtClean="0"/>
              <a:t>30</a:t>
            </a:fld>
            <a:endParaRPr lang="en-IN"/>
          </a:p>
        </p:txBody>
      </p:sp>
      <p:pic>
        <p:nvPicPr>
          <p:cNvPr id="3" name="Picture 2">
            <a:extLst>
              <a:ext uri="{FF2B5EF4-FFF2-40B4-BE49-F238E27FC236}">
                <a16:creationId xmlns:a16="http://schemas.microsoft.com/office/drawing/2014/main" id="{81E0E6E6-F2F9-8F57-1500-967E1487E766}"/>
              </a:ext>
            </a:extLst>
          </p:cNvPr>
          <p:cNvPicPr>
            <a:picLocks noChangeAspect="1"/>
          </p:cNvPicPr>
          <p:nvPr/>
        </p:nvPicPr>
        <p:blipFill>
          <a:blip r:embed="rId2"/>
          <a:stretch>
            <a:fillRect/>
          </a:stretch>
        </p:blipFill>
        <p:spPr>
          <a:xfrm>
            <a:off x="2834563" y="1405719"/>
            <a:ext cx="6522873" cy="4347135"/>
          </a:xfrm>
          <a:prstGeom prst="rect">
            <a:avLst/>
          </a:prstGeom>
        </p:spPr>
      </p:pic>
    </p:spTree>
    <p:extLst>
      <p:ext uri="{BB962C8B-B14F-4D97-AF65-F5344CB8AC3E}">
        <p14:creationId xmlns:p14="http://schemas.microsoft.com/office/powerpoint/2010/main" val="8037458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495DB-DEF6-0110-602F-A9C70CFFD71C}"/>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BB1E0793-1535-BB36-C765-CD5A9B5A6898}"/>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1AF08180-6252-62E7-3D32-F1F0856A3E7A}"/>
              </a:ext>
            </a:extLst>
          </p:cNvPr>
          <p:cNvSpPr>
            <a:spLocks noGrp="1"/>
          </p:cNvSpPr>
          <p:nvPr>
            <p:ph type="sldNum" sz="quarter" idx="12"/>
          </p:nvPr>
        </p:nvSpPr>
        <p:spPr/>
        <p:txBody>
          <a:bodyPr/>
          <a:lstStyle/>
          <a:p>
            <a:fld id="{8B49CD6B-C1B8-4314-8139-E6C09BE6966B}" type="slidenum">
              <a:rPr lang="en-IN" smtClean="0"/>
              <a:t>31</a:t>
            </a:fld>
            <a:endParaRPr lang="en-IN"/>
          </a:p>
        </p:txBody>
      </p:sp>
      <p:sp>
        <p:nvSpPr>
          <p:cNvPr id="3" name="TextBox 2">
            <a:extLst>
              <a:ext uri="{FF2B5EF4-FFF2-40B4-BE49-F238E27FC236}">
                <a16:creationId xmlns:a16="http://schemas.microsoft.com/office/drawing/2014/main" id="{1AC084A7-F008-D3DD-B6C1-01A043AD5226}"/>
              </a:ext>
            </a:extLst>
          </p:cNvPr>
          <p:cNvSpPr txBox="1"/>
          <p:nvPr/>
        </p:nvSpPr>
        <p:spPr>
          <a:xfrm>
            <a:off x="545910" y="1315578"/>
            <a:ext cx="11354937" cy="4653646"/>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The DMA controller connects two external devices namely disk 1 and disk 2 to system bus.</a:t>
            </a:r>
          </a:p>
          <a:p>
            <a:pPr marL="342900" indent="-342900" algn="just">
              <a:lnSpc>
                <a:spcPct val="150000"/>
              </a:lnSpc>
              <a:buFont typeface="Arial" panose="020B0604020202020204" pitchFamily="34" charset="0"/>
              <a:buChar char="•"/>
            </a:pPr>
            <a:r>
              <a:rPr lang="en-GB" sz="2000" dirty="0">
                <a:latin typeface="+mj-lt"/>
              </a:rPr>
              <a:t>Let us consider direct data transfer operation by means of DMA controller without the involvement of CPU in between main memory and disk 1 </a:t>
            </a:r>
          </a:p>
          <a:p>
            <a:pPr marL="342900" indent="-342900" algn="just">
              <a:lnSpc>
                <a:spcPct val="150000"/>
              </a:lnSpc>
              <a:buFont typeface="Arial" panose="020B0604020202020204" pitchFamily="34" charset="0"/>
              <a:buChar char="•"/>
            </a:pPr>
            <a:r>
              <a:rPr lang="en-GB" sz="2000" dirty="0">
                <a:latin typeface="+mj-lt"/>
              </a:rPr>
              <a:t>To establish direct data transfer operation between main memory and disk 1, DMA controller request the processor to obtain 3 parameters namely: </a:t>
            </a:r>
          </a:p>
          <a:p>
            <a:pPr algn="just">
              <a:lnSpc>
                <a:spcPct val="150000"/>
              </a:lnSpc>
            </a:pPr>
            <a:r>
              <a:rPr lang="en-GB" sz="2000" dirty="0">
                <a:latin typeface="+mj-lt"/>
              </a:rPr>
              <a:t>         1) Starting address of the memory block. </a:t>
            </a:r>
          </a:p>
          <a:p>
            <a:pPr algn="just">
              <a:lnSpc>
                <a:spcPct val="150000"/>
              </a:lnSpc>
            </a:pPr>
            <a:r>
              <a:rPr lang="en-GB" sz="2000" dirty="0">
                <a:latin typeface="+mj-lt"/>
              </a:rPr>
              <a:t>         2) No of words to be transferred. </a:t>
            </a:r>
          </a:p>
          <a:p>
            <a:pPr algn="just">
              <a:lnSpc>
                <a:spcPct val="150000"/>
              </a:lnSpc>
            </a:pPr>
            <a:r>
              <a:rPr lang="en-GB" sz="2000" dirty="0">
                <a:latin typeface="+mj-lt"/>
              </a:rPr>
              <a:t>         3)Type of operation (Read or Write). </a:t>
            </a:r>
          </a:p>
          <a:p>
            <a:pPr algn="just">
              <a:lnSpc>
                <a:spcPct val="150000"/>
              </a:lnSpc>
            </a:pPr>
            <a:r>
              <a:rPr lang="en-GB" sz="2000" dirty="0">
                <a:latin typeface="+mj-lt"/>
              </a:rPr>
              <a:t>• After receiving these 3 parameters from processor, DMA controller directly transfers block of data main memory and external devices (disk 1).</a:t>
            </a:r>
            <a:endParaRPr lang="en-IN" sz="2000" dirty="0">
              <a:latin typeface="+mj-lt"/>
            </a:endParaRPr>
          </a:p>
        </p:txBody>
      </p:sp>
    </p:spTree>
    <p:extLst>
      <p:ext uri="{BB962C8B-B14F-4D97-AF65-F5344CB8AC3E}">
        <p14:creationId xmlns:p14="http://schemas.microsoft.com/office/powerpoint/2010/main" val="38039864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CFE029-1A7D-BA2E-A97F-C673B7266BC8}"/>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A9BDC13D-5C92-1722-2359-96E2EA2FC062}"/>
              </a:ext>
            </a:extLst>
          </p:cNvPr>
          <p:cNvSpPr>
            <a:spLocks noGrp="1"/>
          </p:cNvSpPr>
          <p:nvPr>
            <p:ph type="sldNum" sz="quarter" idx="12"/>
          </p:nvPr>
        </p:nvSpPr>
        <p:spPr/>
        <p:txBody>
          <a:bodyPr/>
          <a:lstStyle/>
          <a:p>
            <a:fld id="{8B49CD6B-C1B8-4314-8139-E6C09BE6966B}" type="slidenum">
              <a:rPr lang="en-IN" smtClean="0"/>
              <a:t>32</a:t>
            </a:fld>
            <a:endParaRPr lang="en-IN"/>
          </a:p>
        </p:txBody>
      </p:sp>
      <p:sp>
        <p:nvSpPr>
          <p:cNvPr id="7" name="TextBox 6">
            <a:extLst>
              <a:ext uri="{FF2B5EF4-FFF2-40B4-BE49-F238E27FC236}">
                <a16:creationId xmlns:a16="http://schemas.microsoft.com/office/drawing/2014/main" id="{51594C8A-9959-B3C8-B320-186FD5D479AF}"/>
              </a:ext>
            </a:extLst>
          </p:cNvPr>
          <p:cNvSpPr txBox="1"/>
          <p:nvPr/>
        </p:nvSpPr>
        <p:spPr>
          <a:xfrm>
            <a:off x="1241946" y="1228299"/>
            <a:ext cx="10577015" cy="4191660"/>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This information is informed to CPU.</a:t>
            </a:r>
          </a:p>
          <a:p>
            <a:pPr marL="342900" indent="-342900" algn="just">
              <a:lnSpc>
                <a:spcPct val="150000"/>
              </a:lnSpc>
              <a:buFont typeface="Arial" panose="020B0604020202020204" pitchFamily="34" charset="0"/>
              <a:buChar char="•"/>
            </a:pPr>
            <a:r>
              <a:rPr lang="en-GB" sz="2000" dirty="0">
                <a:latin typeface="+mj-lt"/>
              </a:rPr>
              <a:t>These are 2 types of request with respect to system bus </a:t>
            </a:r>
          </a:p>
          <a:p>
            <a:pPr algn="just">
              <a:lnSpc>
                <a:spcPct val="150000"/>
              </a:lnSpc>
            </a:pPr>
            <a:r>
              <a:rPr lang="en-GB" sz="2000" dirty="0">
                <a:latin typeface="+mj-lt"/>
              </a:rPr>
              <a:t>            1). CPU request. </a:t>
            </a:r>
          </a:p>
          <a:p>
            <a:pPr algn="just">
              <a:lnSpc>
                <a:spcPct val="150000"/>
              </a:lnSpc>
            </a:pPr>
            <a:r>
              <a:rPr lang="en-GB" sz="2000" dirty="0">
                <a:latin typeface="+mj-lt"/>
              </a:rPr>
              <a:t>            2). DMA request. </a:t>
            </a:r>
          </a:p>
          <a:p>
            <a:pPr marL="342900" indent="-342900" algn="just">
              <a:lnSpc>
                <a:spcPct val="150000"/>
              </a:lnSpc>
              <a:buFont typeface="Arial" panose="020B0604020202020204" pitchFamily="34" charset="0"/>
              <a:buChar char="•"/>
            </a:pPr>
            <a:r>
              <a:rPr lang="en-GB" sz="2000" dirty="0">
                <a:latin typeface="+mj-lt"/>
              </a:rPr>
              <a:t>Highest priority will be given to DMA request. </a:t>
            </a:r>
          </a:p>
          <a:p>
            <a:pPr algn="just">
              <a:lnSpc>
                <a:spcPct val="150000"/>
              </a:lnSpc>
            </a:pPr>
            <a:endParaRPr lang="en-GB" sz="2000" dirty="0">
              <a:latin typeface="+mj-lt"/>
            </a:endParaRPr>
          </a:p>
          <a:p>
            <a:pPr marL="342900" indent="-342900" algn="just">
              <a:lnSpc>
                <a:spcPct val="150000"/>
              </a:lnSpc>
              <a:buFont typeface="Arial" panose="020B0604020202020204" pitchFamily="34" charset="0"/>
              <a:buChar char="•"/>
            </a:pPr>
            <a:r>
              <a:rPr lang="en-GB" sz="2000" dirty="0">
                <a:latin typeface="+mj-lt"/>
              </a:rPr>
              <a:t>An exclusive option will be given for DMA controller to transfer block of data from external devices to main memory and from main memory to external devices. This technique is called as </a:t>
            </a:r>
            <a:r>
              <a:rPr lang="en-GB" sz="2000" b="1" dirty="0">
                <a:latin typeface="+mj-lt"/>
              </a:rPr>
              <a:t>“Burst mode of operation.” </a:t>
            </a:r>
            <a:endParaRPr lang="en-IN" sz="2000" b="1" dirty="0">
              <a:latin typeface="+mj-lt"/>
            </a:endParaRPr>
          </a:p>
        </p:txBody>
      </p:sp>
    </p:spTree>
    <p:extLst>
      <p:ext uri="{BB962C8B-B14F-4D97-AF65-F5344CB8AC3E}">
        <p14:creationId xmlns:p14="http://schemas.microsoft.com/office/powerpoint/2010/main" val="2426918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B93F06-C4B4-F820-0F52-1522AEFD4242}"/>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77FA3B02-1766-5FC0-23F5-146538D776D3}"/>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B7999BE2-88B3-A57D-E205-EB4D458FF286}"/>
              </a:ext>
            </a:extLst>
          </p:cNvPr>
          <p:cNvSpPr>
            <a:spLocks noGrp="1"/>
          </p:cNvSpPr>
          <p:nvPr>
            <p:ph type="sldNum" sz="quarter" idx="12"/>
          </p:nvPr>
        </p:nvSpPr>
        <p:spPr/>
        <p:txBody>
          <a:bodyPr/>
          <a:lstStyle/>
          <a:p>
            <a:fld id="{8B49CD6B-C1B8-4314-8139-E6C09BE6966B}" type="slidenum">
              <a:rPr lang="en-IN" smtClean="0"/>
              <a:t>33</a:t>
            </a:fld>
            <a:endParaRPr lang="en-IN"/>
          </a:p>
        </p:txBody>
      </p:sp>
      <p:sp>
        <p:nvSpPr>
          <p:cNvPr id="2" name="TextBox 1">
            <a:extLst>
              <a:ext uri="{FF2B5EF4-FFF2-40B4-BE49-F238E27FC236}">
                <a16:creationId xmlns:a16="http://schemas.microsoft.com/office/drawing/2014/main" id="{703F6C4D-488A-2F73-0EAC-4B7387BAAC79}"/>
              </a:ext>
            </a:extLst>
          </p:cNvPr>
          <p:cNvSpPr txBox="1"/>
          <p:nvPr/>
        </p:nvSpPr>
        <p:spPr>
          <a:xfrm>
            <a:off x="841958" y="1260256"/>
            <a:ext cx="4435523" cy="400110"/>
          </a:xfrm>
          <a:prstGeom prst="rect">
            <a:avLst/>
          </a:prstGeom>
          <a:noFill/>
        </p:spPr>
        <p:txBody>
          <a:bodyPr wrap="square" rtlCol="0">
            <a:spAutoFit/>
          </a:bodyPr>
          <a:lstStyle/>
          <a:p>
            <a:r>
              <a:rPr lang="en-GB" sz="2000" b="1" dirty="0">
                <a:latin typeface="+mj-lt"/>
              </a:rPr>
              <a:t>4.4.1 BUS ARBITRATION </a:t>
            </a:r>
            <a:endParaRPr lang="en-IN" sz="2000" b="1" dirty="0">
              <a:latin typeface="+mj-lt"/>
            </a:endParaRPr>
          </a:p>
        </p:txBody>
      </p:sp>
      <p:sp>
        <p:nvSpPr>
          <p:cNvPr id="6" name="TextBox 5">
            <a:extLst>
              <a:ext uri="{FF2B5EF4-FFF2-40B4-BE49-F238E27FC236}">
                <a16:creationId xmlns:a16="http://schemas.microsoft.com/office/drawing/2014/main" id="{E1E2BBA4-0BB2-7D25-91E7-2CB23C5F29B9}"/>
              </a:ext>
            </a:extLst>
          </p:cNvPr>
          <p:cNvSpPr txBox="1"/>
          <p:nvPr/>
        </p:nvSpPr>
        <p:spPr>
          <a:xfrm>
            <a:off x="1027118" y="1742254"/>
            <a:ext cx="9962866" cy="419198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Any device which initiates data transfer operation on bus at any instant of time is called as Bus- Master. </a:t>
            </a:r>
          </a:p>
          <a:p>
            <a:pPr marL="342900" indent="-342900" algn="just">
              <a:lnSpc>
                <a:spcPct val="150000"/>
              </a:lnSpc>
              <a:buFont typeface="Arial" panose="020B0604020202020204" pitchFamily="34" charset="0"/>
              <a:buChar char="•"/>
            </a:pPr>
            <a:r>
              <a:rPr lang="en-GB" sz="2000" dirty="0">
                <a:latin typeface="+mj-lt"/>
              </a:rPr>
              <a:t>When the bus mastership is transferred from one device to another device, the next device is ready to obtain the bus mastership. </a:t>
            </a:r>
          </a:p>
          <a:p>
            <a:pPr marL="342900" indent="-342900" algn="just">
              <a:lnSpc>
                <a:spcPct val="150000"/>
              </a:lnSpc>
              <a:buFont typeface="Arial" panose="020B0604020202020204" pitchFamily="34" charset="0"/>
              <a:buChar char="•"/>
            </a:pPr>
            <a:r>
              <a:rPr lang="en-GB" sz="2000" dirty="0">
                <a:latin typeface="+mj-lt"/>
              </a:rPr>
              <a:t>The bus mastership is transferred from one device to another device based on the principle of priority system.</a:t>
            </a:r>
          </a:p>
          <a:p>
            <a:pPr marL="342900" indent="-342900" algn="just">
              <a:lnSpc>
                <a:spcPct val="150000"/>
              </a:lnSpc>
              <a:buFont typeface="Arial" panose="020B0604020202020204" pitchFamily="34" charset="0"/>
              <a:buChar char="•"/>
            </a:pPr>
            <a:r>
              <a:rPr lang="en-GB" sz="2000" dirty="0">
                <a:latin typeface="+mj-lt"/>
              </a:rPr>
              <a:t>There are two types of bus-arbitration technique: </a:t>
            </a:r>
          </a:p>
          <a:p>
            <a:pPr algn="just">
              <a:lnSpc>
                <a:spcPct val="150000"/>
              </a:lnSpc>
            </a:pPr>
            <a:r>
              <a:rPr lang="en-IN" sz="2000" dirty="0">
                <a:latin typeface="+mj-lt"/>
              </a:rPr>
              <a:t>     a) Centralized bus arbitration</a:t>
            </a:r>
          </a:p>
          <a:p>
            <a:pPr algn="just">
              <a:lnSpc>
                <a:spcPct val="150000"/>
              </a:lnSpc>
            </a:pPr>
            <a:r>
              <a:rPr lang="en-IN" sz="2000" dirty="0">
                <a:latin typeface="+mj-lt"/>
              </a:rPr>
              <a:t>     b) Distributed bus arbitration</a:t>
            </a:r>
          </a:p>
        </p:txBody>
      </p:sp>
    </p:spTree>
    <p:extLst>
      <p:ext uri="{BB962C8B-B14F-4D97-AF65-F5344CB8AC3E}">
        <p14:creationId xmlns:p14="http://schemas.microsoft.com/office/powerpoint/2010/main" val="14025434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748591-ED51-7F2D-8CC0-42E494614A42}"/>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379636CF-96E6-A883-49A5-1632D16B0344}"/>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4D04F513-63AC-425E-C210-2F0987FA4957}"/>
              </a:ext>
            </a:extLst>
          </p:cNvPr>
          <p:cNvSpPr>
            <a:spLocks noGrp="1"/>
          </p:cNvSpPr>
          <p:nvPr>
            <p:ph type="sldNum" sz="quarter" idx="12"/>
          </p:nvPr>
        </p:nvSpPr>
        <p:spPr/>
        <p:txBody>
          <a:bodyPr/>
          <a:lstStyle/>
          <a:p>
            <a:fld id="{8B49CD6B-C1B8-4314-8139-E6C09BE6966B}" type="slidenum">
              <a:rPr lang="en-IN" smtClean="0"/>
              <a:t>34</a:t>
            </a:fld>
            <a:endParaRPr lang="en-IN"/>
          </a:p>
        </p:txBody>
      </p:sp>
      <p:sp>
        <p:nvSpPr>
          <p:cNvPr id="3" name="TextBox 2">
            <a:extLst>
              <a:ext uri="{FF2B5EF4-FFF2-40B4-BE49-F238E27FC236}">
                <a16:creationId xmlns:a16="http://schemas.microsoft.com/office/drawing/2014/main" id="{E2B2FB64-5A42-21CB-0E9C-4E0E913ED96F}"/>
              </a:ext>
            </a:extLst>
          </p:cNvPr>
          <p:cNvSpPr txBox="1"/>
          <p:nvPr/>
        </p:nvSpPr>
        <p:spPr>
          <a:xfrm>
            <a:off x="958754" y="1480361"/>
            <a:ext cx="6148316" cy="400110"/>
          </a:xfrm>
          <a:prstGeom prst="rect">
            <a:avLst/>
          </a:prstGeom>
          <a:noFill/>
        </p:spPr>
        <p:txBody>
          <a:bodyPr wrap="square">
            <a:spAutoFit/>
          </a:bodyPr>
          <a:lstStyle/>
          <a:p>
            <a:r>
              <a:rPr lang="en-IN" sz="2000" b="1" dirty="0">
                <a:latin typeface="+mj-lt"/>
              </a:rPr>
              <a:t>a) Centralized bus arbitration</a:t>
            </a:r>
          </a:p>
        </p:txBody>
      </p:sp>
      <p:pic>
        <p:nvPicPr>
          <p:cNvPr id="7" name="Picture 6">
            <a:extLst>
              <a:ext uri="{FF2B5EF4-FFF2-40B4-BE49-F238E27FC236}">
                <a16:creationId xmlns:a16="http://schemas.microsoft.com/office/drawing/2014/main" id="{8B365138-F088-E554-A863-06E496C57A8E}"/>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171611" y="2102244"/>
            <a:ext cx="7353770" cy="3674168"/>
          </a:xfrm>
          <a:prstGeom prst="rect">
            <a:avLst/>
          </a:prstGeom>
        </p:spPr>
      </p:pic>
    </p:spTree>
    <p:extLst>
      <p:ext uri="{BB962C8B-B14F-4D97-AF65-F5344CB8AC3E}">
        <p14:creationId xmlns:p14="http://schemas.microsoft.com/office/powerpoint/2010/main" val="14479734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12D0F3-7198-0E25-D20A-48740CA50352}"/>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84AC307C-FE0D-9DD5-717E-694007E36CCC}"/>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AC338AB8-B7B5-8E5A-7C62-877C4C0AEA5C}"/>
              </a:ext>
            </a:extLst>
          </p:cNvPr>
          <p:cNvSpPr>
            <a:spLocks noGrp="1"/>
          </p:cNvSpPr>
          <p:nvPr>
            <p:ph type="sldNum" sz="quarter" idx="12"/>
          </p:nvPr>
        </p:nvSpPr>
        <p:spPr/>
        <p:txBody>
          <a:bodyPr/>
          <a:lstStyle/>
          <a:p>
            <a:fld id="{8B49CD6B-C1B8-4314-8139-E6C09BE6966B}" type="slidenum">
              <a:rPr lang="en-IN" smtClean="0"/>
              <a:t>35</a:t>
            </a:fld>
            <a:endParaRPr lang="en-IN"/>
          </a:p>
        </p:txBody>
      </p:sp>
      <p:sp>
        <p:nvSpPr>
          <p:cNvPr id="3" name="TextBox 2">
            <a:extLst>
              <a:ext uri="{FF2B5EF4-FFF2-40B4-BE49-F238E27FC236}">
                <a16:creationId xmlns:a16="http://schemas.microsoft.com/office/drawing/2014/main" id="{4191657C-985F-0C6D-C0FA-AE2C66CC4117}"/>
              </a:ext>
            </a:extLst>
          </p:cNvPr>
          <p:cNvSpPr txBox="1"/>
          <p:nvPr/>
        </p:nvSpPr>
        <p:spPr>
          <a:xfrm>
            <a:off x="696037" y="1296539"/>
            <a:ext cx="10686196" cy="4653646"/>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en-GB" sz="2000" dirty="0">
                <a:latin typeface="+mj-lt"/>
              </a:rPr>
              <a:t>In this technique CPU acts as a bus-master or any control unit connected to bus can be acts as a bus master.</a:t>
            </a:r>
          </a:p>
          <a:p>
            <a:pPr marL="285750" indent="-285750" algn="just">
              <a:lnSpc>
                <a:spcPct val="150000"/>
              </a:lnSpc>
              <a:buFont typeface="Arial" panose="020B0604020202020204" pitchFamily="34" charset="0"/>
              <a:buChar char="•"/>
            </a:pPr>
            <a:r>
              <a:rPr lang="en-GB" sz="2000" dirty="0">
                <a:latin typeface="+mj-lt"/>
              </a:rPr>
              <a:t>The following steps are necessary to transfer the bus mastership from CPU to one of the DMA controller: </a:t>
            </a:r>
          </a:p>
          <a:p>
            <a:pPr marL="514350" indent="-514350" algn="just">
              <a:lnSpc>
                <a:spcPct val="150000"/>
              </a:lnSpc>
              <a:buFont typeface="+mj-lt"/>
              <a:buAutoNum type="romanLcPeriod"/>
            </a:pPr>
            <a:r>
              <a:rPr lang="en-GB" sz="2000" dirty="0">
                <a:latin typeface="+mj-lt"/>
              </a:rPr>
              <a:t>The DMA controller request the processor to obtain the bus mastership by activating BR (Bus request) signal </a:t>
            </a:r>
          </a:p>
          <a:p>
            <a:pPr marL="514350" indent="-514350" algn="just">
              <a:lnSpc>
                <a:spcPct val="150000"/>
              </a:lnSpc>
              <a:buFont typeface="+mj-lt"/>
              <a:buAutoNum type="romanLcPeriod"/>
            </a:pPr>
            <a:r>
              <a:rPr lang="en-GB" sz="2000" dirty="0">
                <a:latin typeface="+mj-lt"/>
              </a:rPr>
              <a:t>In response to this signal the CPU transfers the bus mastership to requested devices (DMA controllers) in the form of BG (Bus grant)</a:t>
            </a:r>
          </a:p>
          <a:p>
            <a:pPr marL="514350" indent="-514350" algn="just">
              <a:lnSpc>
                <a:spcPct val="150000"/>
              </a:lnSpc>
              <a:buFont typeface="+mj-lt"/>
              <a:buAutoNum type="romanLcPeriod"/>
            </a:pPr>
            <a:r>
              <a:rPr lang="en-GB" sz="2000" dirty="0">
                <a:latin typeface="+mj-lt"/>
              </a:rPr>
              <a:t>When the bus mastership is obtained from CPU the DMA controller1 blocks the propagation of bus grant signal from one device to another device. </a:t>
            </a:r>
          </a:p>
        </p:txBody>
      </p:sp>
    </p:spTree>
    <p:extLst>
      <p:ext uri="{BB962C8B-B14F-4D97-AF65-F5344CB8AC3E}">
        <p14:creationId xmlns:p14="http://schemas.microsoft.com/office/powerpoint/2010/main" val="13745910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25AAF-B7E1-91C7-C032-0D4652CCD544}"/>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77A380CF-E028-1F21-CABF-6FC224986F48}"/>
              </a:ext>
            </a:extLst>
          </p:cNvPr>
          <p:cNvSpPr>
            <a:spLocks noGrp="1"/>
          </p:cNvSpPr>
          <p:nvPr>
            <p:ph type="ftr" sz="quarter" idx="11"/>
          </p:nvPr>
        </p:nvSpPr>
        <p:spPr/>
        <p:txBody>
          <a:bodyPr/>
          <a:lstStyle/>
          <a:p>
            <a:r>
              <a:rPr lang="en-US" dirty="0"/>
              <a:t>Department of CSE, ATMECE, Mysuru</a:t>
            </a:r>
            <a:endParaRPr lang="en-IN" dirty="0"/>
          </a:p>
        </p:txBody>
      </p:sp>
      <p:sp>
        <p:nvSpPr>
          <p:cNvPr id="5" name="Slide Number Placeholder 4">
            <a:extLst>
              <a:ext uri="{FF2B5EF4-FFF2-40B4-BE49-F238E27FC236}">
                <a16:creationId xmlns:a16="http://schemas.microsoft.com/office/drawing/2014/main" id="{B6F1D393-1E1D-B735-816E-7965EC7297E9}"/>
              </a:ext>
            </a:extLst>
          </p:cNvPr>
          <p:cNvSpPr>
            <a:spLocks noGrp="1"/>
          </p:cNvSpPr>
          <p:nvPr>
            <p:ph type="sldNum" sz="quarter" idx="12"/>
          </p:nvPr>
        </p:nvSpPr>
        <p:spPr/>
        <p:txBody>
          <a:bodyPr/>
          <a:lstStyle/>
          <a:p>
            <a:fld id="{8B49CD6B-C1B8-4314-8139-E6C09BE6966B}" type="slidenum">
              <a:rPr lang="en-IN" smtClean="0"/>
              <a:t>36</a:t>
            </a:fld>
            <a:endParaRPr lang="en-IN"/>
          </a:p>
        </p:txBody>
      </p:sp>
      <p:sp>
        <p:nvSpPr>
          <p:cNvPr id="3" name="TextBox 2">
            <a:extLst>
              <a:ext uri="{FF2B5EF4-FFF2-40B4-BE49-F238E27FC236}">
                <a16:creationId xmlns:a16="http://schemas.microsoft.com/office/drawing/2014/main" id="{208BB069-F4DB-703E-A42F-DD70B1444FCD}"/>
              </a:ext>
            </a:extLst>
          </p:cNvPr>
          <p:cNvSpPr txBox="1"/>
          <p:nvPr/>
        </p:nvSpPr>
        <p:spPr>
          <a:xfrm>
            <a:off x="921224" y="1738903"/>
            <a:ext cx="10349552" cy="3730317"/>
          </a:xfrm>
          <a:prstGeom prst="rect">
            <a:avLst/>
          </a:prstGeom>
          <a:noFill/>
        </p:spPr>
        <p:txBody>
          <a:bodyPr wrap="square">
            <a:spAutoFit/>
          </a:bodyPr>
          <a:lstStyle/>
          <a:p>
            <a:pPr marL="531813" indent="-531813" algn="just">
              <a:lnSpc>
                <a:spcPct val="150000"/>
              </a:lnSpc>
            </a:pPr>
            <a:r>
              <a:rPr lang="en-GB" sz="2000" dirty="0">
                <a:latin typeface="+mj-lt"/>
              </a:rPr>
              <a:t>iv.  The BG signal is connected to DMA controller 2 from DMA controller 1 in as daisy fashion style</a:t>
            </a:r>
          </a:p>
          <a:p>
            <a:pPr marL="355600" indent="-355600" algn="just">
              <a:lnSpc>
                <a:spcPct val="150000"/>
              </a:lnSpc>
              <a:tabLst>
                <a:tab pos="450850" algn="l"/>
              </a:tabLst>
            </a:pPr>
            <a:r>
              <a:rPr lang="en-GB" sz="2000" dirty="0">
                <a:latin typeface="+mj-lt"/>
              </a:rPr>
              <a:t>v.  When the DMA controller 1 has not sent BR request, it transfers the bus mastership to DMA controller 2 by unblocking bus grant signal. </a:t>
            </a:r>
          </a:p>
          <a:p>
            <a:pPr marL="514350" indent="-514350" algn="just">
              <a:lnSpc>
                <a:spcPct val="150000"/>
              </a:lnSpc>
              <a:buAutoNum type="romanLcPeriod" startAt="6"/>
            </a:pPr>
            <a:r>
              <a:rPr lang="en-GB" sz="2000" dirty="0">
                <a:latin typeface="+mj-lt"/>
              </a:rPr>
              <a:t>When the DMA controller 1 receives the bus grant signal, it blocks the signal from passing to DMA controller 2 and enables BBSY signal. </a:t>
            </a:r>
          </a:p>
          <a:p>
            <a:pPr marL="514350" indent="-514350" algn="just">
              <a:lnSpc>
                <a:spcPct val="150000"/>
              </a:lnSpc>
              <a:buAutoNum type="romanLcPeriod" startAt="6"/>
            </a:pPr>
            <a:r>
              <a:rPr lang="en-GB" sz="2000" dirty="0">
                <a:latin typeface="+mj-lt"/>
              </a:rPr>
              <a:t>When BBSY(bus busy) signal is set to 1, the set of devices connected to system bus doesn’t have any rights to obtain the bus mastership from the CPU.</a:t>
            </a:r>
            <a:endParaRPr lang="en-IN" sz="2000" dirty="0">
              <a:latin typeface="+mj-lt"/>
            </a:endParaRPr>
          </a:p>
        </p:txBody>
      </p:sp>
    </p:spTree>
    <p:extLst>
      <p:ext uri="{BB962C8B-B14F-4D97-AF65-F5344CB8AC3E}">
        <p14:creationId xmlns:p14="http://schemas.microsoft.com/office/powerpoint/2010/main" val="37835614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456AD7-64FE-2E2E-DB8E-F38E0F75847F}"/>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C13F0C0C-1417-D01A-C09B-387B7A3C5E0E}"/>
              </a:ext>
            </a:extLst>
          </p:cNvPr>
          <p:cNvSpPr>
            <a:spLocks noGrp="1"/>
          </p:cNvSpPr>
          <p:nvPr>
            <p:ph type="ftr" sz="quarter" idx="11"/>
          </p:nvPr>
        </p:nvSpPr>
        <p:spPr>
          <a:xfrm>
            <a:off x="4397201" y="5542502"/>
            <a:ext cx="5897663" cy="276999"/>
          </a:xfrm>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19B5EE52-1F64-7E05-AD31-35B00AFC453E}"/>
              </a:ext>
            </a:extLst>
          </p:cNvPr>
          <p:cNvSpPr>
            <a:spLocks noGrp="1"/>
          </p:cNvSpPr>
          <p:nvPr>
            <p:ph type="sldNum" sz="quarter" idx="12"/>
          </p:nvPr>
        </p:nvSpPr>
        <p:spPr/>
        <p:txBody>
          <a:bodyPr/>
          <a:lstStyle/>
          <a:p>
            <a:fld id="{8B49CD6B-C1B8-4314-8139-E6C09BE6966B}" type="slidenum">
              <a:rPr lang="en-IN" smtClean="0"/>
              <a:t>37</a:t>
            </a:fld>
            <a:endParaRPr lang="en-IN"/>
          </a:p>
        </p:txBody>
      </p:sp>
      <p:sp>
        <p:nvSpPr>
          <p:cNvPr id="3" name="TextBox 2">
            <a:extLst>
              <a:ext uri="{FF2B5EF4-FFF2-40B4-BE49-F238E27FC236}">
                <a16:creationId xmlns:a16="http://schemas.microsoft.com/office/drawing/2014/main" id="{715B27C0-AFD6-F6B5-3BA6-F134DEFBDB8C}"/>
              </a:ext>
            </a:extLst>
          </p:cNvPr>
          <p:cNvSpPr txBox="1"/>
          <p:nvPr/>
        </p:nvSpPr>
        <p:spPr>
          <a:xfrm>
            <a:off x="876869" y="1315498"/>
            <a:ext cx="6148316" cy="400110"/>
          </a:xfrm>
          <a:prstGeom prst="rect">
            <a:avLst/>
          </a:prstGeom>
          <a:noFill/>
        </p:spPr>
        <p:txBody>
          <a:bodyPr wrap="square">
            <a:spAutoFit/>
          </a:bodyPr>
          <a:lstStyle/>
          <a:p>
            <a:r>
              <a:rPr lang="en-IN" sz="2000" b="1" dirty="0">
                <a:latin typeface="+mj-lt"/>
              </a:rPr>
              <a:t>b) Distributed bus arbitration</a:t>
            </a:r>
          </a:p>
        </p:txBody>
      </p:sp>
      <p:pic>
        <p:nvPicPr>
          <p:cNvPr id="7" name="Picture 6">
            <a:extLst>
              <a:ext uri="{FF2B5EF4-FFF2-40B4-BE49-F238E27FC236}">
                <a16:creationId xmlns:a16="http://schemas.microsoft.com/office/drawing/2014/main" id="{5F289FDE-8CEC-D15A-B768-B2248ED175EA}"/>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373240" y="1715608"/>
            <a:ext cx="7270622" cy="4424795"/>
          </a:xfrm>
          <a:prstGeom prst="rect">
            <a:avLst/>
          </a:prstGeom>
        </p:spPr>
      </p:pic>
    </p:spTree>
    <p:extLst>
      <p:ext uri="{BB962C8B-B14F-4D97-AF65-F5344CB8AC3E}">
        <p14:creationId xmlns:p14="http://schemas.microsoft.com/office/powerpoint/2010/main" val="233636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D804D-1863-F2DE-F954-88B1F0C1659F}"/>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FCDFE3B0-C0B4-6497-460A-85AAD68E39BD}"/>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AD782749-8235-D28C-D9B2-C67244B046EC}"/>
              </a:ext>
            </a:extLst>
          </p:cNvPr>
          <p:cNvSpPr>
            <a:spLocks noGrp="1"/>
          </p:cNvSpPr>
          <p:nvPr>
            <p:ph type="sldNum" sz="quarter" idx="12"/>
          </p:nvPr>
        </p:nvSpPr>
        <p:spPr/>
        <p:txBody>
          <a:bodyPr/>
          <a:lstStyle/>
          <a:p>
            <a:fld id="{8B49CD6B-C1B8-4314-8139-E6C09BE6966B}" type="slidenum">
              <a:rPr lang="en-IN" smtClean="0"/>
              <a:t>38</a:t>
            </a:fld>
            <a:endParaRPr lang="en-IN"/>
          </a:p>
        </p:txBody>
      </p:sp>
      <p:sp>
        <p:nvSpPr>
          <p:cNvPr id="3" name="TextBox 2">
            <a:extLst>
              <a:ext uri="{FF2B5EF4-FFF2-40B4-BE49-F238E27FC236}">
                <a16:creationId xmlns:a16="http://schemas.microsoft.com/office/drawing/2014/main" id="{6E7B1B53-0823-43CC-4557-784C09634D6B}"/>
              </a:ext>
            </a:extLst>
          </p:cNvPr>
          <p:cNvSpPr txBox="1"/>
          <p:nvPr/>
        </p:nvSpPr>
        <p:spPr>
          <a:xfrm>
            <a:off x="739253" y="1602779"/>
            <a:ext cx="10713493" cy="419198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In this technique, 2 or more devices trying to access system bus at the same time may participate in bus arbitration process. </a:t>
            </a:r>
          </a:p>
          <a:p>
            <a:pPr marL="342900" indent="-342900" algn="just">
              <a:lnSpc>
                <a:spcPct val="150000"/>
              </a:lnSpc>
              <a:buFont typeface="Arial" panose="020B0604020202020204" pitchFamily="34" charset="0"/>
              <a:buChar char="•"/>
            </a:pPr>
            <a:r>
              <a:rPr lang="en-GB" sz="2000" dirty="0">
                <a:latin typeface="+mj-lt"/>
              </a:rPr>
              <a:t>The external device requests the processor to obtain bus mastership by enabling start arbitration signal. </a:t>
            </a:r>
          </a:p>
          <a:p>
            <a:pPr marL="342900" indent="-342900" algn="just">
              <a:lnSpc>
                <a:spcPct val="150000"/>
              </a:lnSpc>
              <a:buFont typeface="Arial" panose="020B0604020202020204" pitchFamily="34" charset="0"/>
              <a:buChar char="•"/>
            </a:pPr>
            <a:r>
              <a:rPr lang="en-GB" sz="2000" dirty="0">
                <a:latin typeface="+mj-lt"/>
              </a:rPr>
              <a:t>In this technique a 4-bit code is assigned to each device to request the CPU in order to obtain bus mastership. </a:t>
            </a:r>
          </a:p>
          <a:p>
            <a:pPr marL="342900" indent="-342900" algn="just">
              <a:lnSpc>
                <a:spcPct val="150000"/>
              </a:lnSpc>
              <a:buFont typeface="Arial" panose="020B0604020202020204" pitchFamily="34" charset="0"/>
              <a:buChar char="•"/>
            </a:pPr>
            <a:r>
              <a:rPr lang="en-GB" sz="2000" dirty="0">
                <a:latin typeface="+mj-lt"/>
              </a:rPr>
              <a:t>Two or more devices request the bus by placing a 4-bit code over the system bus. </a:t>
            </a:r>
          </a:p>
          <a:p>
            <a:pPr marL="342900" indent="-342900" algn="just">
              <a:lnSpc>
                <a:spcPct val="150000"/>
              </a:lnSpc>
              <a:buFont typeface="Arial" panose="020B0604020202020204" pitchFamily="34" charset="0"/>
              <a:buChar char="•"/>
            </a:pPr>
            <a:r>
              <a:rPr lang="en-GB" sz="2000" dirty="0">
                <a:latin typeface="+mj-lt"/>
              </a:rPr>
              <a:t>The signals on the bus interpret a 4-bit code and produces winner as a result from the CPU. </a:t>
            </a:r>
          </a:p>
          <a:p>
            <a:pPr marL="342900" indent="-342900" algn="just">
              <a:lnSpc>
                <a:spcPct val="150000"/>
              </a:lnSpc>
              <a:buFont typeface="Arial" panose="020B0604020202020204" pitchFamily="34" charset="0"/>
              <a:buChar char="•"/>
            </a:pPr>
            <a:endParaRPr lang="en-GB" sz="2000" dirty="0">
              <a:latin typeface="+mj-lt"/>
            </a:endParaRPr>
          </a:p>
        </p:txBody>
      </p:sp>
    </p:spTree>
    <p:extLst>
      <p:ext uri="{BB962C8B-B14F-4D97-AF65-F5344CB8AC3E}">
        <p14:creationId xmlns:p14="http://schemas.microsoft.com/office/powerpoint/2010/main" val="1336823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05B20E8-0AFC-4403-A7E1-9B79881329C1}"/>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DDDB38B4-54CC-B782-7682-19E3DD8BC119}"/>
              </a:ext>
            </a:extLst>
          </p:cNvPr>
          <p:cNvSpPr>
            <a:spLocks noGrp="1"/>
          </p:cNvSpPr>
          <p:nvPr>
            <p:ph type="sldNum" sz="quarter" idx="12"/>
          </p:nvPr>
        </p:nvSpPr>
        <p:spPr/>
        <p:txBody>
          <a:bodyPr/>
          <a:lstStyle/>
          <a:p>
            <a:fld id="{8B49CD6B-C1B8-4314-8139-E6C09BE6966B}" type="slidenum">
              <a:rPr lang="en-IN" smtClean="0"/>
              <a:t>39</a:t>
            </a:fld>
            <a:endParaRPr lang="en-IN"/>
          </a:p>
        </p:txBody>
      </p:sp>
      <p:sp>
        <p:nvSpPr>
          <p:cNvPr id="7" name="TextBox 6">
            <a:extLst>
              <a:ext uri="{FF2B5EF4-FFF2-40B4-BE49-F238E27FC236}">
                <a16:creationId xmlns:a16="http://schemas.microsoft.com/office/drawing/2014/main" id="{3E5DA4BF-B2C0-17FA-80FC-2D83727783BA}"/>
              </a:ext>
            </a:extLst>
          </p:cNvPr>
          <p:cNvSpPr txBox="1"/>
          <p:nvPr/>
        </p:nvSpPr>
        <p:spPr>
          <a:xfrm>
            <a:off x="1223749" y="1987967"/>
            <a:ext cx="9744502" cy="326865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Consider 2 devices namely A &amp; B trying to access bus mastership at the same time. </a:t>
            </a:r>
          </a:p>
          <a:p>
            <a:pPr marL="342900" indent="-342900" algn="just">
              <a:lnSpc>
                <a:spcPct val="150000"/>
              </a:lnSpc>
              <a:buFont typeface="Arial" panose="020B0604020202020204" pitchFamily="34" charset="0"/>
              <a:buChar char="•"/>
            </a:pPr>
            <a:r>
              <a:rPr lang="en-GB" sz="2000" dirty="0">
                <a:latin typeface="+mj-lt"/>
              </a:rPr>
              <a:t>Let assigned code for devices A &amp; B are 5 (0101) &amp; 6 (0110) respectively. </a:t>
            </a:r>
          </a:p>
          <a:p>
            <a:pPr marL="342900" indent="-342900" algn="just">
              <a:lnSpc>
                <a:spcPct val="150000"/>
              </a:lnSpc>
              <a:buFont typeface="Arial" panose="020B0604020202020204" pitchFamily="34" charset="0"/>
              <a:buChar char="•"/>
            </a:pPr>
            <a:r>
              <a:rPr lang="en-GB" sz="2000" dirty="0">
                <a:latin typeface="+mj-lt"/>
              </a:rPr>
              <a:t>The device A sends the pattern (0101) and device B sends its pattern (0110) to master. The signals on the system bus interpret the 4-bit code for devices A &amp; B produces device B as a winner. </a:t>
            </a:r>
          </a:p>
          <a:p>
            <a:pPr marL="342900" indent="-342900" algn="just">
              <a:lnSpc>
                <a:spcPct val="150000"/>
              </a:lnSpc>
              <a:buFont typeface="Arial" panose="020B0604020202020204" pitchFamily="34" charset="0"/>
              <a:buChar char="•"/>
            </a:pPr>
            <a:r>
              <a:rPr lang="en-GB" sz="2000" dirty="0">
                <a:latin typeface="+mj-lt"/>
              </a:rPr>
              <a:t>The device B can obtain the bus mastership to initiate direct data transfer between external devices and main memory. </a:t>
            </a:r>
            <a:endParaRPr lang="en-IN" sz="2000" dirty="0">
              <a:latin typeface="+mj-lt"/>
            </a:endParaRPr>
          </a:p>
        </p:txBody>
      </p:sp>
    </p:spTree>
    <p:extLst>
      <p:ext uri="{BB962C8B-B14F-4D97-AF65-F5344CB8AC3E}">
        <p14:creationId xmlns:p14="http://schemas.microsoft.com/office/powerpoint/2010/main" val="332201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F800166-AA9B-3313-857A-A5C930F5B919}"/>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67DC1847-84B3-82DE-B509-269EEA27BF1F}"/>
              </a:ext>
            </a:extLst>
          </p:cNvPr>
          <p:cNvSpPr>
            <a:spLocks noGrp="1"/>
          </p:cNvSpPr>
          <p:nvPr>
            <p:ph type="sldNum" sz="quarter" idx="12"/>
          </p:nvPr>
        </p:nvSpPr>
        <p:spPr/>
        <p:txBody>
          <a:bodyPr/>
          <a:lstStyle/>
          <a:p>
            <a:fld id="{8B49CD6B-C1B8-4314-8139-E6C09BE6966B}" type="slidenum">
              <a:rPr lang="en-IN" smtClean="0"/>
              <a:t>4</a:t>
            </a:fld>
            <a:endParaRPr lang="en-IN"/>
          </a:p>
        </p:txBody>
      </p:sp>
      <p:sp>
        <p:nvSpPr>
          <p:cNvPr id="7" name="TextBox 6">
            <a:extLst>
              <a:ext uri="{FF2B5EF4-FFF2-40B4-BE49-F238E27FC236}">
                <a16:creationId xmlns:a16="http://schemas.microsoft.com/office/drawing/2014/main" id="{FD07D28E-FB19-DA31-83AD-E8064C995578}"/>
              </a:ext>
            </a:extLst>
          </p:cNvPr>
          <p:cNvSpPr txBox="1"/>
          <p:nvPr/>
        </p:nvSpPr>
        <p:spPr>
          <a:xfrm>
            <a:off x="1247188" y="1752812"/>
            <a:ext cx="9522725" cy="3730317"/>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en-GB" sz="2000" dirty="0">
                <a:latin typeface="+mj-lt"/>
              </a:rPr>
              <a:t>The system bus enables all the devices connected to it to involve in the data transfer operation.</a:t>
            </a:r>
          </a:p>
          <a:p>
            <a:pPr marL="285750" indent="-285750" algn="just">
              <a:lnSpc>
                <a:spcPct val="150000"/>
              </a:lnSpc>
              <a:buFont typeface="Arial" panose="020B0604020202020204" pitchFamily="34" charset="0"/>
              <a:buChar char="•"/>
            </a:pPr>
            <a:r>
              <a:rPr lang="en-GB" sz="2000" dirty="0">
                <a:latin typeface="+mj-lt"/>
              </a:rPr>
              <a:t>The system bus establishes data communication between I/O device and processor. </a:t>
            </a:r>
          </a:p>
          <a:p>
            <a:pPr marL="285750" indent="-285750" algn="just">
              <a:lnSpc>
                <a:spcPct val="150000"/>
              </a:lnSpc>
              <a:buFont typeface="Arial" panose="020B0604020202020204" pitchFamily="34" charset="0"/>
              <a:buChar char="•"/>
            </a:pPr>
            <a:r>
              <a:rPr lang="en-GB" sz="2000" dirty="0">
                <a:latin typeface="+mj-lt"/>
              </a:rPr>
              <a:t>Each I/O device is assigned a unique set of address. </a:t>
            </a:r>
          </a:p>
          <a:p>
            <a:pPr marL="285750" indent="-285750" algn="just">
              <a:lnSpc>
                <a:spcPct val="150000"/>
              </a:lnSpc>
              <a:buFont typeface="Arial" panose="020B0604020202020204" pitchFamily="34" charset="0"/>
              <a:buChar char="•"/>
            </a:pPr>
            <a:r>
              <a:rPr lang="en-GB" sz="2000" dirty="0">
                <a:latin typeface="+mj-lt"/>
              </a:rPr>
              <a:t>When processor places an address on address-lines, the intended device responds to the command. </a:t>
            </a:r>
          </a:p>
          <a:p>
            <a:pPr marL="285750" indent="-285750" algn="just">
              <a:lnSpc>
                <a:spcPct val="150000"/>
              </a:lnSpc>
              <a:buFont typeface="Arial" panose="020B0604020202020204" pitchFamily="34" charset="0"/>
              <a:buChar char="•"/>
            </a:pPr>
            <a:r>
              <a:rPr lang="en-GB" sz="2000" dirty="0">
                <a:latin typeface="+mj-lt"/>
              </a:rPr>
              <a:t>The processor requests either a read or write-operation. </a:t>
            </a:r>
          </a:p>
          <a:p>
            <a:pPr marL="285750" indent="-285750" algn="just">
              <a:lnSpc>
                <a:spcPct val="150000"/>
              </a:lnSpc>
              <a:buFont typeface="Arial" panose="020B0604020202020204" pitchFamily="34" charset="0"/>
              <a:buChar char="•"/>
            </a:pPr>
            <a:r>
              <a:rPr lang="en-GB" sz="2000" dirty="0">
                <a:latin typeface="+mj-lt"/>
              </a:rPr>
              <a:t>The requested data are transferred over the data-lines </a:t>
            </a:r>
            <a:endParaRPr lang="en-IN" sz="2000" dirty="0">
              <a:latin typeface="+mj-lt"/>
            </a:endParaRPr>
          </a:p>
        </p:txBody>
      </p:sp>
    </p:spTree>
    <p:extLst>
      <p:ext uri="{BB962C8B-B14F-4D97-AF65-F5344CB8AC3E}">
        <p14:creationId xmlns:p14="http://schemas.microsoft.com/office/powerpoint/2010/main" val="24869146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BA1FFA7-4693-787B-B5C3-7EF8A02A6678}"/>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C74A56A5-DC09-1359-B2B8-9FF13B96E69F}"/>
              </a:ext>
            </a:extLst>
          </p:cNvPr>
          <p:cNvSpPr>
            <a:spLocks noGrp="1"/>
          </p:cNvSpPr>
          <p:nvPr>
            <p:ph type="sldNum" sz="quarter" idx="12"/>
          </p:nvPr>
        </p:nvSpPr>
        <p:spPr/>
        <p:txBody>
          <a:bodyPr/>
          <a:lstStyle/>
          <a:p>
            <a:fld id="{8B49CD6B-C1B8-4314-8139-E6C09BE6966B}" type="slidenum">
              <a:rPr lang="en-IN" smtClean="0"/>
              <a:t>40</a:t>
            </a:fld>
            <a:endParaRPr lang="en-IN"/>
          </a:p>
        </p:txBody>
      </p:sp>
      <p:sp>
        <p:nvSpPr>
          <p:cNvPr id="7" name="TextBox 6">
            <a:extLst>
              <a:ext uri="{FF2B5EF4-FFF2-40B4-BE49-F238E27FC236}">
                <a16:creationId xmlns:a16="http://schemas.microsoft.com/office/drawing/2014/main" id="{0B90F4BD-DA98-2B41-75A4-A1865C4D7033}"/>
              </a:ext>
            </a:extLst>
          </p:cNvPr>
          <p:cNvSpPr txBox="1"/>
          <p:nvPr/>
        </p:nvSpPr>
        <p:spPr>
          <a:xfrm>
            <a:off x="1231709" y="1139166"/>
            <a:ext cx="6148316" cy="400110"/>
          </a:xfrm>
          <a:prstGeom prst="rect">
            <a:avLst/>
          </a:prstGeom>
          <a:noFill/>
        </p:spPr>
        <p:txBody>
          <a:bodyPr wrap="square">
            <a:spAutoFit/>
          </a:bodyPr>
          <a:lstStyle/>
          <a:p>
            <a:r>
              <a:rPr lang="en-IN" sz="2000" b="1" dirty="0">
                <a:latin typeface="+mj-lt"/>
              </a:rPr>
              <a:t>5.4 Speed, Size and Cost </a:t>
            </a:r>
          </a:p>
        </p:txBody>
      </p:sp>
      <p:pic>
        <p:nvPicPr>
          <p:cNvPr id="9" name="Picture 8">
            <a:extLst>
              <a:ext uri="{FF2B5EF4-FFF2-40B4-BE49-F238E27FC236}">
                <a16:creationId xmlns:a16="http://schemas.microsoft.com/office/drawing/2014/main" id="{0E27EA9C-3B9E-5AC1-1F5D-C94F6C1177F9}"/>
              </a:ext>
            </a:extLst>
          </p:cNvPr>
          <p:cNvPicPr>
            <a:picLocks noChangeAspect="1"/>
          </p:cNvPicPr>
          <p:nvPr/>
        </p:nvPicPr>
        <p:blipFill>
          <a:blip r:embed="rId2"/>
          <a:stretch>
            <a:fillRect/>
          </a:stretch>
        </p:blipFill>
        <p:spPr>
          <a:xfrm>
            <a:off x="2310008" y="1741724"/>
            <a:ext cx="7397086" cy="4313972"/>
          </a:xfrm>
          <a:prstGeom prst="rect">
            <a:avLst/>
          </a:prstGeom>
        </p:spPr>
      </p:pic>
    </p:spTree>
    <p:extLst>
      <p:ext uri="{BB962C8B-B14F-4D97-AF65-F5344CB8AC3E}">
        <p14:creationId xmlns:p14="http://schemas.microsoft.com/office/powerpoint/2010/main" val="31683243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934C64-6C65-D2A4-1521-3FB86BE8B400}"/>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861895EB-FA21-8BFC-2CBA-01BF73744812}"/>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0867ABF8-FF03-570A-0501-31BEA6915AAE}"/>
              </a:ext>
            </a:extLst>
          </p:cNvPr>
          <p:cNvSpPr>
            <a:spLocks noGrp="1"/>
          </p:cNvSpPr>
          <p:nvPr>
            <p:ph type="sldNum" sz="quarter" idx="12"/>
          </p:nvPr>
        </p:nvSpPr>
        <p:spPr/>
        <p:txBody>
          <a:bodyPr/>
          <a:lstStyle/>
          <a:p>
            <a:fld id="{8B49CD6B-C1B8-4314-8139-E6C09BE6966B}" type="slidenum">
              <a:rPr lang="en-IN" smtClean="0"/>
              <a:t>41</a:t>
            </a:fld>
            <a:endParaRPr lang="en-IN"/>
          </a:p>
        </p:txBody>
      </p:sp>
      <p:sp>
        <p:nvSpPr>
          <p:cNvPr id="3" name="TextBox 2">
            <a:extLst>
              <a:ext uri="{FF2B5EF4-FFF2-40B4-BE49-F238E27FC236}">
                <a16:creationId xmlns:a16="http://schemas.microsoft.com/office/drawing/2014/main" id="{50F6B404-00F7-2396-3F16-1C2FE8334F0D}"/>
              </a:ext>
            </a:extLst>
          </p:cNvPr>
          <p:cNvSpPr txBox="1"/>
          <p:nvPr/>
        </p:nvSpPr>
        <p:spPr>
          <a:xfrm>
            <a:off x="758081" y="1206195"/>
            <a:ext cx="10675837" cy="4864217"/>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en-GB" sz="1900" dirty="0">
                <a:latin typeface="+mj-lt"/>
              </a:rPr>
              <a:t>The fastest and first access, is to the data held in registers. Hence registers are part of the memory hierarchy. More speed, small size and cost per bit is also more. </a:t>
            </a:r>
          </a:p>
          <a:p>
            <a:pPr marL="285750" indent="-285750" algn="just">
              <a:lnSpc>
                <a:spcPct val="150000"/>
              </a:lnSpc>
              <a:buFont typeface="Arial" panose="020B0604020202020204" pitchFamily="34" charset="0"/>
              <a:buChar char="•"/>
            </a:pPr>
            <a:r>
              <a:rPr lang="en-GB" sz="1900" dirty="0">
                <a:latin typeface="+mj-lt"/>
              </a:rPr>
              <a:t>At the next level of hierarchy, small amount of memory can be directly implemented on the processor chip. This memory is called as processor cache. It holds the copy of recently accessed data and instructions. </a:t>
            </a:r>
          </a:p>
          <a:p>
            <a:pPr marL="285750" indent="-285750" algn="just">
              <a:lnSpc>
                <a:spcPct val="150000"/>
              </a:lnSpc>
              <a:buFont typeface="Arial" panose="020B0604020202020204" pitchFamily="34" charset="0"/>
              <a:buChar char="•"/>
            </a:pPr>
            <a:r>
              <a:rPr lang="en-GB" sz="1900" dirty="0">
                <a:latin typeface="+mj-lt"/>
              </a:rPr>
              <a:t>There are 2 levels of caches i.e., level-1 and level-2. Level-1 cache is part of the processor and level-2 cache is placed in between level-1 cache and main memory. </a:t>
            </a:r>
          </a:p>
          <a:p>
            <a:pPr marL="285750" indent="-285750" algn="just">
              <a:lnSpc>
                <a:spcPct val="150000"/>
              </a:lnSpc>
              <a:buFont typeface="Arial" panose="020B0604020202020204" pitchFamily="34" charset="0"/>
              <a:buChar char="•"/>
            </a:pPr>
            <a:r>
              <a:rPr lang="en-GB" sz="1900" dirty="0">
                <a:latin typeface="+mj-lt"/>
              </a:rPr>
              <a:t>The next level in the memory hierarchy is called as main memory. It is implemented using dynamic memory components (DRAM). The main memory is larger but slower than cache memory. The access time for main memory is ten times longer than the cache memory</a:t>
            </a:r>
          </a:p>
          <a:p>
            <a:pPr marL="285750" indent="-285750" algn="just">
              <a:lnSpc>
                <a:spcPct val="150000"/>
              </a:lnSpc>
              <a:buFont typeface="Arial" panose="020B0604020202020204" pitchFamily="34" charset="0"/>
              <a:buChar char="•"/>
            </a:pPr>
            <a:r>
              <a:rPr lang="en-GB" sz="1900" dirty="0">
                <a:latin typeface="+mj-lt"/>
              </a:rPr>
              <a:t>The level next in the memory hierarchy is called as secondary memory. It holds huge amount of data.</a:t>
            </a:r>
            <a:endParaRPr lang="en-IN" sz="1900" dirty="0">
              <a:latin typeface="+mj-lt"/>
            </a:endParaRPr>
          </a:p>
        </p:txBody>
      </p:sp>
    </p:spTree>
    <p:extLst>
      <p:ext uri="{BB962C8B-B14F-4D97-AF65-F5344CB8AC3E}">
        <p14:creationId xmlns:p14="http://schemas.microsoft.com/office/powerpoint/2010/main" val="19348627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0F7FE8-A07A-F5CF-5F03-907F1B3EFE66}"/>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17BA7E97-CE45-2798-A42C-B3D8155499C1}"/>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3894145D-3F5B-6192-F008-3FA6EAB0C2E7}"/>
              </a:ext>
            </a:extLst>
          </p:cNvPr>
          <p:cNvSpPr>
            <a:spLocks noGrp="1"/>
          </p:cNvSpPr>
          <p:nvPr>
            <p:ph type="sldNum" sz="quarter" idx="12"/>
          </p:nvPr>
        </p:nvSpPr>
        <p:spPr/>
        <p:txBody>
          <a:bodyPr/>
          <a:lstStyle/>
          <a:p>
            <a:fld id="{8B49CD6B-C1B8-4314-8139-E6C09BE6966B}" type="slidenum">
              <a:rPr lang="en-IN" smtClean="0"/>
              <a:t>42</a:t>
            </a:fld>
            <a:endParaRPr lang="en-IN"/>
          </a:p>
        </p:txBody>
      </p:sp>
      <p:sp>
        <p:nvSpPr>
          <p:cNvPr id="3" name="TextBox 2">
            <a:extLst>
              <a:ext uri="{FF2B5EF4-FFF2-40B4-BE49-F238E27FC236}">
                <a16:creationId xmlns:a16="http://schemas.microsoft.com/office/drawing/2014/main" id="{72103E07-B9CF-0509-D372-1BB6D1807F57}"/>
              </a:ext>
            </a:extLst>
          </p:cNvPr>
          <p:cNvSpPr txBox="1"/>
          <p:nvPr/>
        </p:nvSpPr>
        <p:spPr>
          <a:xfrm>
            <a:off x="982763" y="1424738"/>
            <a:ext cx="2784019" cy="400110"/>
          </a:xfrm>
          <a:prstGeom prst="rect">
            <a:avLst/>
          </a:prstGeom>
          <a:noFill/>
        </p:spPr>
        <p:txBody>
          <a:bodyPr wrap="square">
            <a:spAutoFit/>
          </a:bodyPr>
          <a:lstStyle/>
          <a:p>
            <a:pPr algn="just"/>
            <a:r>
              <a:rPr lang="en-IN" sz="2000" b="1" dirty="0">
                <a:latin typeface="+mj-lt"/>
              </a:rPr>
              <a:t>5.5 Cache Memories </a:t>
            </a:r>
          </a:p>
        </p:txBody>
      </p:sp>
      <p:pic>
        <p:nvPicPr>
          <p:cNvPr id="7" name="Picture 6">
            <a:extLst>
              <a:ext uri="{FF2B5EF4-FFF2-40B4-BE49-F238E27FC236}">
                <a16:creationId xmlns:a16="http://schemas.microsoft.com/office/drawing/2014/main" id="{3DB0CF7A-6EAB-FF0E-4C7A-E5332BBFB93E}"/>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6797140" y="2048983"/>
            <a:ext cx="4828686" cy="2768677"/>
          </a:xfrm>
          <a:prstGeom prst="rect">
            <a:avLst/>
          </a:prstGeom>
        </p:spPr>
      </p:pic>
      <p:sp>
        <p:nvSpPr>
          <p:cNvPr id="9" name="TextBox 8">
            <a:extLst>
              <a:ext uri="{FF2B5EF4-FFF2-40B4-BE49-F238E27FC236}">
                <a16:creationId xmlns:a16="http://schemas.microsoft.com/office/drawing/2014/main" id="{0486ED4C-0609-1E6D-52CD-9598CEF63DD3}"/>
              </a:ext>
            </a:extLst>
          </p:cNvPr>
          <p:cNvSpPr txBox="1"/>
          <p:nvPr/>
        </p:nvSpPr>
        <p:spPr>
          <a:xfrm>
            <a:off x="705134" y="1825573"/>
            <a:ext cx="5641075" cy="326865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It is the fast access memory located in between processor and main memory </a:t>
            </a:r>
          </a:p>
          <a:p>
            <a:pPr marL="342900" indent="-342900" algn="just">
              <a:lnSpc>
                <a:spcPct val="150000"/>
              </a:lnSpc>
              <a:buFont typeface="Arial" panose="020B0604020202020204" pitchFamily="34" charset="0"/>
              <a:buChar char="•"/>
            </a:pPr>
            <a:r>
              <a:rPr lang="en-GB" sz="2000" dirty="0">
                <a:latin typeface="+mj-lt"/>
              </a:rPr>
              <a:t>The cache memory holds the copy of recently accessed data and instructions. </a:t>
            </a:r>
          </a:p>
          <a:p>
            <a:pPr marL="342900" indent="-342900" algn="just">
              <a:lnSpc>
                <a:spcPct val="150000"/>
              </a:lnSpc>
              <a:buFont typeface="Arial" panose="020B0604020202020204" pitchFamily="34" charset="0"/>
              <a:buChar char="•"/>
            </a:pPr>
            <a:r>
              <a:rPr lang="en-GB" sz="2000" dirty="0">
                <a:latin typeface="+mj-lt"/>
              </a:rPr>
              <a:t>The processor needs less access time to read the data and instructions from the cache memory as compared to main memory</a:t>
            </a:r>
          </a:p>
        </p:txBody>
      </p:sp>
      <p:sp>
        <p:nvSpPr>
          <p:cNvPr id="11" name="TextBox 10">
            <a:extLst>
              <a:ext uri="{FF2B5EF4-FFF2-40B4-BE49-F238E27FC236}">
                <a16:creationId xmlns:a16="http://schemas.microsoft.com/office/drawing/2014/main" id="{C15C4EF3-9BB0-CFE2-9D91-42E5A778E81D}"/>
              </a:ext>
            </a:extLst>
          </p:cNvPr>
          <p:cNvSpPr txBox="1"/>
          <p:nvPr/>
        </p:nvSpPr>
        <p:spPr>
          <a:xfrm>
            <a:off x="719337" y="5084187"/>
            <a:ext cx="10920692" cy="960328"/>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Hence by incorporating cache memory, in between processor and main memory, it is possible to enhance the performance of the system. </a:t>
            </a:r>
            <a:endParaRPr lang="en-IN" sz="2000" dirty="0">
              <a:latin typeface="+mj-lt"/>
            </a:endParaRPr>
          </a:p>
        </p:txBody>
      </p:sp>
    </p:spTree>
    <p:extLst>
      <p:ext uri="{BB962C8B-B14F-4D97-AF65-F5344CB8AC3E}">
        <p14:creationId xmlns:p14="http://schemas.microsoft.com/office/powerpoint/2010/main" val="15322220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E1B39-1446-E9CD-B074-8B755A10CDDD}"/>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F124AEFA-FF41-B5AF-1E26-47AF2EB5F7B3}"/>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B80E1D6E-12F4-8EE8-DEE1-D3546E237D45}"/>
              </a:ext>
            </a:extLst>
          </p:cNvPr>
          <p:cNvSpPr>
            <a:spLocks noGrp="1"/>
          </p:cNvSpPr>
          <p:nvPr>
            <p:ph type="sldNum" sz="quarter" idx="12"/>
          </p:nvPr>
        </p:nvSpPr>
        <p:spPr/>
        <p:txBody>
          <a:bodyPr/>
          <a:lstStyle/>
          <a:p>
            <a:fld id="{8B49CD6B-C1B8-4314-8139-E6C09BE6966B}" type="slidenum">
              <a:rPr lang="en-IN" smtClean="0"/>
              <a:t>43</a:t>
            </a:fld>
            <a:endParaRPr lang="en-IN"/>
          </a:p>
        </p:txBody>
      </p:sp>
      <p:sp>
        <p:nvSpPr>
          <p:cNvPr id="3" name="TextBox 2">
            <a:extLst>
              <a:ext uri="{FF2B5EF4-FFF2-40B4-BE49-F238E27FC236}">
                <a16:creationId xmlns:a16="http://schemas.microsoft.com/office/drawing/2014/main" id="{B3526AFE-4F1D-DE48-29B3-D66F669FBFF1}"/>
              </a:ext>
            </a:extLst>
          </p:cNvPr>
          <p:cNvSpPr txBox="1"/>
          <p:nvPr/>
        </p:nvSpPr>
        <p:spPr>
          <a:xfrm>
            <a:off x="1627620" y="1903441"/>
            <a:ext cx="6148316" cy="400110"/>
          </a:xfrm>
          <a:prstGeom prst="rect">
            <a:avLst/>
          </a:prstGeom>
          <a:noFill/>
        </p:spPr>
        <p:txBody>
          <a:bodyPr wrap="square">
            <a:spAutoFit/>
          </a:bodyPr>
          <a:lstStyle/>
          <a:p>
            <a:r>
              <a:rPr lang="en-IN" sz="2000" b="1" dirty="0">
                <a:latin typeface="+mj-lt"/>
              </a:rPr>
              <a:t>5.5.1 Mapping functions </a:t>
            </a:r>
          </a:p>
        </p:txBody>
      </p:sp>
      <p:sp>
        <p:nvSpPr>
          <p:cNvPr id="7" name="TextBox 6">
            <a:extLst>
              <a:ext uri="{FF2B5EF4-FFF2-40B4-BE49-F238E27FC236}">
                <a16:creationId xmlns:a16="http://schemas.microsoft.com/office/drawing/2014/main" id="{5EA794F8-0C01-E7F0-4A83-1B6DD753642C}"/>
              </a:ext>
            </a:extLst>
          </p:cNvPr>
          <p:cNvSpPr txBox="1"/>
          <p:nvPr/>
        </p:nvSpPr>
        <p:spPr>
          <a:xfrm>
            <a:off x="1627620" y="2487171"/>
            <a:ext cx="10181230" cy="1883657"/>
          </a:xfrm>
          <a:prstGeom prst="rect">
            <a:avLst/>
          </a:prstGeom>
          <a:noFill/>
        </p:spPr>
        <p:txBody>
          <a:bodyPr wrap="square">
            <a:spAutoFit/>
          </a:bodyPr>
          <a:lstStyle/>
          <a:p>
            <a:pPr algn="just">
              <a:lnSpc>
                <a:spcPct val="150000"/>
              </a:lnSpc>
            </a:pPr>
            <a:r>
              <a:rPr lang="en-GB" sz="2000" dirty="0">
                <a:latin typeface="+mj-lt"/>
              </a:rPr>
              <a:t>There are 3 techniques to map main memory blocks into cache memory – </a:t>
            </a:r>
          </a:p>
          <a:p>
            <a:pPr marL="457200" indent="-457200" algn="just">
              <a:lnSpc>
                <a:spcPct val="150000"/>
              </a:lnSpc>
              <a:buAutoNum type="arabicPeriod"/>
            </a:pPr>
            <a:r>
              <a:rPr lang="en-GB" sz="2000" dirty="0">
                <a:latin typeface="+mj-lt"/>
              </a:rPr>
              <a:t>Direct mapped cache </a:t>
            </a:r>
          </a:p>
          <a:p>
            <a:pPr marL="457200" indent="-457200" algn="just">
              <a:lnSpc>
                <a:spcPct val="150000"/>
              </a:lnSpc>
              <a:buAutoNum type="arabicPeriod"/>
            </a:pPr>
            <a:r>
              <a:rPr lang="en-GB" sz="2000" dirty="0">
                <a:latin typeface="+mj-lt"/>
              </a:rPr>
              <a:t>Associative Mapping </a:t>
            </a:r>
          </a:p>
          <a:p>
            <a:pPr marL="457200" indent="-457200" algn="just">
              <a:lnSpc>
                <a:spcPct val="150000"/>
              </a:lnSpc>
              <a:buAutoNum type="arabicPeriod"/>
            </a:pPr>
            <a:r>
              <a:rPr lang="en-GB" sz="2000" dirty="0">
                <a:latin typeface="+mj-lt"/>
              </a:rPr>
              <a:t>Set-Associative Mapping </a:t>
            </a:r>
            <a:endParaRPr lang="en-IN" sz="2000" dirty="0">
              <a:latin typeface="+mj-lt"/>
            </a:endParaRPr>
          </a:p>
        </p:txBody>
      </p:sp>
    </p:spTree>
    <p:extLst>
      <p:ext uri="{BB962C8B-B14F-4D97-AF65-F5344CB8AC3E}">
        <p14:creationId xmlns:p14="http://schemas.microsoft.com/office/powerpoint/2010/main" val="5442497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18B04B-E29C-CE66-2BAB-0F272E39F410}"/>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2A8F55C3-19CE-34BB-AA1C-E190A228D395}"/>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CFC847A7-F463-33C8-2E9B-9D928E6C9AAD}"/>
              </a:ext>
            </a:extLst>
          </p:cNvPr>
          <p:cNvSpPr>
            <a:spLocks noGrp="1"/>
          </p:cNvSpPr>
          <p:nvPr>
            <p:ph type="sldNum" sz="quarter" idx="12"/>
          </p:nvPr>
        </p:nvSpPr>
        <p:spPr/>
        <p:txBody>
          <a:bodyPr/>
          <a:lstStyle/>
          <a:p>
            <a:fld id="{8B49CD6B-C1B8-4314-8139-E6C09BE6966B}" type="slidenum">
              <a:rPr lang="en-IN" smtClean="0"/>
              <a:t>44</a:t>
            </a:fld>
            <a:endParaRPr lang="en-IN"/>
          </a:p>
        </p:txBody>
      </p:sp>
      <p:sp>
        <p:nvSpPr>
          <p:cNvPr id="3" name="TextBox 2">
            <a:extLst>
              <a:ext uri="{FF2B5EF4-FFF2-40B4-BE49-F238E27FC236}">
                <a16:creationId xmlns:a16="http://schemas.microsoft.com/office/drawing/2014/main" id="{B70A513B-A09B-DC09-79EC-E82216010075}"/>
              </a:ext>
            </a:extLst>
          </p:cNvPr>
          <p:cNvSpPr txBox="1"/>
          <p:nvPr/>
        </p:nvSpPr>
        <p:spPr>
          <a:xfrm>
            <a:off x="948769" y="1201868"/>
            <a:ext cx="6148316" cy="400110"/>
          </a:xfrm>
          <a:prstGeom prst="rect">
            <a:avLst/>
          </a:prstGeom>
          <a:noFill/>
        </p:spPr>
        <p:txBody>
          <a:bodyPr wrap="square">
            <a:spAutoFit/>
          </a:bodyPr>
          <a:lstStyle/>
          <a:p>
            <a:r>
              <a:rPr lang="en-IN" sz="2000" b="1" dirty="0">
                <a:latin typeface="+mj-lt"/>
              </a:rPr>
              <a:t>1. DIRECT MAPPING </a:t>
            </a:r>
          </a:p>
        </p:txBody>
      </p:sp>
      <p:sp>
        <p:nvSpPr>
          <p:cNvPr id="7" name="TextBox 6">
            <a:extLst>
              <a:ext uri="{FF2B5EF4-FFF2-40B4-BE49-F238E27FC236}">
                <a16:creationId xmlns:a16="http://schemas.microsoft.com/office/drawing/2014/main" id="{F8979CC7-30BF-1BCC-F732-66AD59A23F3C}"/>
              </a:ext>
            </a:extLst>
          </p:cNvPr>
          <p:cNvSpPr txBox="1"/>
          <p:nvPr/>
        </p:nvSpPr>
        <p:spPr>
          <a:xfrm>
            <a:off x="952499" y="1725480"/>
            <a:ext cx="10607155" cy="1883657"/>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The simplest way to determine cache locations to store memory blocks is the direct mapping technique.</a:t>
            </a:r>
          </a:p>
          <a:p>
            <a:pPr marL="342900" indent="-342900" algn="just">
              <a:lnSpc>
                <a:spcPct val="150000"/>
              </a:lnSpc>
              <a:buFont typeface="Arial" panose="020B0604020202020204" pitchFamily="34" charset="0"/>
              <a:buChar char="•"/>
            </a:pPr>
            <a:r>
              <a:rPr lang="en-GB" sz="2000" dirty="0">
                <a:latin typeface="+mj-lt"/>
              </a:rPr>
              <a:t>The contention may arise even when the cache is full. </a:t>
            </a:r>
          </a:p>
          <a:p>
            <a:pPr marL="342900" indent="-342900" algn="just">
              <a:lnSpc>
                <a:spcPct val="150000"/>
              </a:lnSpc>
              <a:buFont typeface="Arial" panose="020B0604020202020204" pitchFamily="34" charset="0"/>
              <a:buChar char="•"/>
            </a:pPr>
            <a:r>
              <a:rPr lang="en-GB" sz="2000" dirty="0">
                <a:latin typeface="+mj-lt"/>
              </a:rPr>
              <a:t>The contention is resolved by allowing the new blocks to overwrite the currently resident-block. </a:t>
            </a:r>
            <a:endParaRPr lang="en-IN" sz="2000" dirty="0">
              <a:latin typeface="+mj-lt"/>
            </a:endParaRPr>
          </a:p>
        </p:txBody>
      </p:sp>
      <p:sp>
        <p:nvSpPr>
          <p:cNvPr id="8" name="TextBox 7">
            <a:extLst>
              <a:ext uri="{FF2B5EF4-FFF2-40B4-BE49-F238E27FC236}">
                <a16:creationId xmlns:a16="http://schemas.microsoft.com/office/drawing/2014/main" id="{8B7BDEB2-FE3E-AAF6-0C26-5E9B08236413}"/>
              </a:ext>
            </a:extLst>
          </p:cNvPr>
          <p:cNvSpPr txBox="1"/>
          <p:nvPr/>
        </p:nvSpPr>
        <p:spPr>
          <a:xfrm>
            <a:off x="948769" y="3576416"/>
            <a:ext cx="11136574" cy="2345322"/>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The main memory block is loaded into cache block by means of memory address. </a:t>
            </a:r>
          </a:p>
          <a:p>
            <a:pPr marL="342900" indent="-342900" algn="just">
              <a:lnSpc>
                <a:spcPct val="150000"/>
              </a:lnSpc>
              <a:buFont typeface="Arial" panose="020B0604020202020204" pitchFamily="34" charset="0"/>
              <a:buChar char="•"/>
            </a:pPr>
            <a:r>
              <a:rPr lang="en-GB" sz="2000" dirty="0">
                <a:latin typeface="+mj-lt"/>
              </a:rPr>
              <a:t>The main memory address consists of 3 fields as shown in the figure.  </a:t>
            </a:r>
          </a:p>
          <a:p>
            <a:pPr marL="342900" indent="-342900" algn="just">
              <a:lnSpc>
                <a:spcPct val="150000"/>
              </a:lnSpc>
              <a:buFont typeface="Arial" panose="020B0604020202020204" pitchFamily="34" charset="0"/>
              <a:buChar char="•"/>
            </a:pPr>
            <a:r>
              <a:rPr lang="en-GB" sz="2000" dirty="0">
                <a:latin typeface="+mj-lt"/>
              </a:rPr>
              <a:t>Each block consists of 16 words. Hence least significant 4 bits are used to select one of the 16 words. </a:t>
            </a:r>
          </a:p>
          <a:p>
            <a:pPr marL="342900" indent="-342900" algn="just">
              <a:lnSpc>
                <a:spcPct val="150000"/>
              </a:lnSpc>
              <a:buFont typeface="Arial" panose="020B0604020202020204" pitchFamily="34" charset="0"/>
              <a:buChar char="•"/>
            </a:pPr>
            <a:r>
              <a:rPr lang="en-GB" sz="2000" dirty="0">
                <a:latin typeface="+mj-lt"/>
              </a:rPr>
              <a:t>The 7 bits of memory address are used to specify the position of the cache block location. </a:t>
            </a:r>
          </a:p>
          <a:p>
            <a:pPr marL="342900" indent="-342900" algn="just">
              <a:lnSpc>
                <a:spcPct val="150000"/>
              </a:lnSpc>
              <a:buFont typeface="Arial" panose="020B0604020202020204" pitchFamily="34" charset="0"/>
              <a:buChar char="•"/>
            </a:pPr>
            <a:r>
              <a:rPr lang="en-GB" sz="2000" dirty="0">
                <a:latin typeface="+mj-lt"/>
              </a:rPr>
              <a:t>The most significant 5 bits of the memory address are stored in the tag bits. </a:t>
            </a:r>
            <a:endParaRPr lang="en-IN" sz="2000" dirty="0">
              <a:latin typeface="+mj-lt"/>
            </a:endParaRPr>
          </a:p>
        </p:txBody>
      </p:sp>
    </p:spTree>
    <p:extLst>
      <p:ext uri="{BB962C8B-B14F-4D97-AF65-F5344CB8AC3E}">
        <p14:creationId xmlns:p14="http://schemas.microsoft.com/office/powerpoint/2010/main" val="30718260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36724C-3E03-85EE-589A-67D86B763B3C}"/>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E47EEECB-F9B1-7EEE-0834-463F59DB2014}"/>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437FAD02-0676-38CE-B8D5-457DB9A8DB33}"/>
              </a:ext>
            </a:extLst>
          </p:cNvPr>
          <p:cNvSpPr>
            <a:spLocks noGrp="1"/>
          </p:cNvSpPr>
          <p:nvPr>
            <p:ph type="sldNum" sz="quarter" idx="12"/>
          </p:nvPr>
        </p:nvSpPr>
        <p:spPr/>
        <p:txBody>
          <a:bodyPr/>
          <a:lstStyle/>
          <a:p>
            <a:fld id="{8B49CD6B-C1B8-4314-8139-E6C09BE6966B}" type="slidenum">
              <a:rPr lang="en-IN" smtClean="0"/>
              <a:t>45</a:t>
            </a:fld>
            <a:endParaRPr lang="en-IN"/>
          </a:p>
        </p:txBody>
      </p:sp>
      <p:sp>
        <p:nvSpPr>
          <p:cNvPr id="7" name="TextBox 6">
            <a:extLst>
              <a:ext uri="{FF2B5EF4-FFF2-40B4-BE49-F238E27FC236}">
                <a16:creationId xmlns:a16="http://schemas.microsoft.com/office/drawing/2014/main" id="{9BAF0A03-B865-CD83-7FE0-7C0517295A36}"/>
              </a:ext>
            </a:extLst>
          </p:cNvPr>
          <p:cNvSpPr txBox="1"/>
          <p:nvPr/>
        </p:nvSpPr>
        <p:spPr>
          <a:xfrm>
            <a:off x="412844" y="1096202"/>
            <a:ext cx="6329149" cy="1883657"/>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en-GB" sz="2000" dirty="0">
                <a:latin typeface="+mj-lt"/>
              </a:rPr>
              <a:t>main memory block has to be placed in particular cache block number by using below formula </a:t>
            </a:r>
          </a:p>
          <a:p>
            <a:pPr marL="285750" indent="-285750" algn="just">
              <a:lnSpc>
                <a:spcPct val="150000"/>
              </a:lnSpc>
              <a:buFont typeface="Arial" panose="020B0604020202020204" pitchFamily="34" charset="0"/>
              <a:buChar char="•"/>
            </a:pPr>
            <a:r>
              <a:rPr lang="en-GB" sz="2000" b="1" dirty="0">
                <a:latin typeface="+mj-lt"/>
              </a:rPr>
              <a:t>Cache block number=main memory block number % number of blocks present in cache memory. </a:t>
            </a:r>
            <a:endParaRPr lang="en-IN" sz="2000" b="1" dirty="0">
              <a:latin typeface="+mj-lt"/>
            </a:endParaRPr>
          </a:p>
        </p:txBody>
      </p:sp>
      <p:sp>
        <p:nvSpPr>
          <p:cNvPr id="9" name="TextBox 8">
            <a:extLst>
              <a:ext uri="{FF2B5EF4-FFF2-40B4-BE49-F238E27FC236}">
                <a16:creationId xmlns:a16="http://schemas.microsoft.com/office/drawing/2014/main" id="{36D3F2DA-2388-7140-6576-73C8844CE1E4}"/>
              </a:ext>
            </a:extLst>
          </p:cNvPr>
          <p:cNvSpPr txBox="1"/>
          <p:nvPr/>
        </p:nvSpPr>
        <p:spPr>
          <a:xfrm>
            <a:off x="303662" y="3184414"/>
            <a:ext cx="6533866" cy="2862322"/>
          </a:xfrm>
          <a:prstGeom prst="rect">
            <a:avLst/>
          </a:prstGeom>
          <a:noFill/>
        </p:spPr>
        <p:txBody>
          <a:bodyPr wrap="square">
            <a:spAutoFit/>
          </a:bodyPr>
          <a:lstStyle/>
          <a:p>
            <a:r>
              <a:rPr lang="en-GB" sz="2000" dirty="0">
                <a:solidFill>
                  <a:srgbClr val="FF0000"/>
                </a:solidFill>
                <a:latin typeface="+mj-lt"/>
              </a:rPr>
              <a:t>For eg: </a:t>
            </a:r>
          </a:p>
          <a:p>
            <a:endParaRPr lang="en-GB" sz="2000" dirty="0">
              <a:solidFill>
                <a:srgbClr val="FF0000"/>
              </a:solidFill>
              <a:latin typeface="+mj-lt"/>
            </a:endParaRPr>
          </a:p>
          <a:p>
            <a:r>
              <a:rPr lang="en-GB" sz="2000" dirty="0">
                <a:solidFill>
                  <a:srgbClr val="FF0000"/>
                </a:solidFill>
                <a:latin typeface="+mj-lt"/>
              </a:rPr>
              <a:t>Main memory block 129 is placed in cache block number 1</a:t>
            </a:r>
            <a:endParaRPr lang="en-GB" sz="2000" dirty="0">
              <a:latin typeface="+mj-lt"/>
            </a:endParaRPr>
          </a:p>
          <a:p>
            <a:r>
              <a:rPr lang="en-GB" sz="2000" dirty="0">
                <a:latin typeface="+mj-lt"/>
              </a:rPr>
              <a:t>Cache block number=129 % 128 (consider remainder that is 1). </a:t>
            </a:r>
          </a:p>
          <a:p>
            <a:endParaRPr lang="en-GB" sz="2000" dirty="0">
              <a:latin typeface="+mj-lt"/>
            </a:endParaRPr>
          </a:p>
          <a:p>
            <a:r>
              <a:rPr lang="en-GB" sz="2000" dirty="0">
                <a:solidFill>
                  <a:srgbClr val="FF0000"/>
                </a:solidFill>
                <a:latin typeface="+mj-lt"/>
              </a:rPr>
              <a:t>Main memory block 258 is placed in cache block 2</a:t>
            </a:r>
          </a:p>
          <a:p>
            <a:r>
              <a:rPr lang="en-GB" sz="2000" dirty="0">
                <a:latin typeface="+mj-lt"/>
              </a:rPr>
              <a:t>Cache block number=258 % 128 (consider remainder that is 2). </a:t>
            </a:r>
            <a:endParaRPr lang="en-IN" sz="2000" dirty="0">
              <a:latin typeface="+mj-lt"/>
            </a:endParaRPr>
          </a:p>
        </p:txBody>
      </p:sp>
      <p:pic>
        <p:nvPicPr>
          <p:cNvPr id="13" name="Picture 12">
            <a:extLst>
              <a:ext uri="{FF2B5EF4-FFF2-40B4-BE49-F238E27FC236}">
                <a16:creationId xmlns:a16="http://schemas.microsoft.com/office/drawing/2014/main" id="{A523F089-538E-63BC-7002-406987A0F476}"/>
              </a:ext>
            </a:extLst>
          </p:cNvPr>
          <p:cNvPicPr>
            <a:picLocks noChangeAspect="1"/>
          </p:cNvPicPr>
          <p:nvPr/>
        </p:nvPicPr>
        <p:blipFill>
          <a:blip r:embed="rId2"/>
          <a:stretch>
            <a:fillRect/>
          </a:stretch>
        </p:blipFill>
        <p:spPr>
          <a:xfrm>
            <a:off x="7509440" y="630795"/>
            <a:ext cx="4378898" cy="5596409"/>
          </a:xfrm>
          <a:prstGeom prst="rect">
            <a:avLst/>
          </a:prstGeom>
          <a:ln>
            <a:solidFill>
              <a:schemeClr val="tx1"/>
            </a:solidFill>
          </a:ln>
        </p:spPr>
      </p:pic>
    </p:spTree>
    <p:extLst>
      <p:ext uri="{BB962C8B-B14F-4D97-AF65-F5344CB8AC3E}">
        <p14:creationId xmlns:p14="http://schemas.microsoft.com/office/powerpoint/2010/main" val="28286959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529E1E-7E69-1611-44E0-3245698817AC}"/>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F7F85BFD-8863-A83A-C50F-0AE2B6CC03C4}"/>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8C515B04-844C-246C-4AB1-021454121A10}"/>
              </a:ext>
            </a:extLst>
          </p:cNvPr>
          <p:cNvSpPr>
            <a:spLocks noGrp="1"/>
          </p:cNvSpPr>
          <p:nvPr>
            <p:ph type="sldNum" sz="quarter" idx="12"/>
          </p:nvPr>
        </p:nvSpPr>
        <p:spPr/>
        <p:txBody>
          <a:bodyPr/>
          <a:lstStyle/>
          <a:p>
            <a:fld id="{8B49CD6B-C1B8-4314-8139-E6C09BE6966B}" type="slidenum">
              <a:rPr lang="en-IN" smtClean="0"/>
              <a:t>46</a:t>
            </a:fld>
            <a:endParaRPr lang="en-IN"/>
          </a:p>
        </p:txBody>
      </p:sp>
      <p:sp>
        <p:nvSpPr>
          <p:cNvPr id="7" name="TextBox 6">
            <a:extLst>
              <a:ext uri="{FF2B5EF4-FFF2-40B4-BE49-F238E27FC236}">
                <a16:creationId xmlns:a16="http://schemas.microsoft.com/office/drawing/2014/main" id="{3CDEA8E9-37BF-DB85-EE83-79545B40B8DF}"/>
              </a:ext>
            </a:extLst>
          </p:cNvPr>
          <p:cNvSpPr txBox="1"/>
          <p:nvPr/>
        </p:nvSpPr>
        <p:spPr>
          <a:xfrm>
            <a:off x="849572" y="1166066"/>
            <a:ext cx="6148316" cy="400110"/>
          </a:xfrm>
          <a:prstGeom prst="rect">
            <a:avLst/>
          </a:prstGeom>
          <a:noFill/>
        </p:spPr>
        <p:txBody>
          <a:bodyPr wrap="square">
            <a:spAutoFit/>
          </a:bodyPr>
          <a:lstStyle/>
          <a:p>
            <a:r>
              <a:rPr lang="en-IN" sz="2000" b="1" dirty="0">
                <a:latin typeface="+mj-lt"/>
              </a:rPr>
              <a:t>2. Associative Mapping </a:t>
            </a:r>
          </a:p>
        </p:txBody>
      </p:sp>
      <p:pic>
        <p:nvPicPr>
          <p:cNvPr id="9" name="Picture 8">
            <a:extLst>
              <a:ext uri="{FF2B5EF4-FFF2-40B4-BE49-F238E27FC236}">
                <a16:creationId xmlns:a16="http://schemas.microsoft.com/office/drawing/2014/main" id="{DBB030C1-3FD2-4E21-5753-06A5AD5F1248}"/>
              </a:ext>
            </a:extLst>
          </p:cNvPr>
          <p:cNvPicPr>
            <a:picLocks noChangeAspect="1"/>
          </p:cNvPicPr>
          <p:nvPr/>
        </p:nvPicPr>
        <p:blipFill>
          <a:blip r:embed="rId2"/>
          <a:stretch>
            <a:fillRect/>
          </a:stretch>
        </p:blipFill>
        <p:spPr>
          <a:xfrm>
            <a:off x="7594760" y="1129420"/>
            <a:ext cx="4422343" cy="5226528"/>
          </a:xfrm>
          <a:prstGeom prst="rect">
            <a:avLst/>
          </a:prstGeom>
        </p:spPr>
      </p:pic>
      <p:sp>
        <p:nvSpPr>
          <p:cNvPr id="11" name="TextBox 10">
            <a:extLst>
              <a:ext uri="{FF2B5EF4-FFF2-40B4-BE49-F238E27FC236}">
                <a16:creationId xmlns:a16="http://schemas.microsoft.com/office/drawing/2014/main" id="{510C0A0F-BF5C-B84A-EE19-97CFA14CE9B8}"/>
              </a:ext>
            </a:extLst>
          </p:cNvPr>
          <p:cNvSpPr txBox="1"/>
          <p:nvPr/>
        </p:nvSpPr>
        <p:spPr>
          <a:xfrm>
            <a:off x="805237" y="1566176"/>
            <a:ext cx="6491087" cy="4653646"/>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It is also called as associative mapped cache. It is much more flexible. </a:t>
            </a:r>
          </a:p>
          <a:p>
            <a:pPr marL="342900" indent="-342900" algn="just">
              <a:lnSpc>
                <a:spcPct val="150000"/>
              </a:lnSpc>
              <a:buFont typeface="Arial" panose="020B0604020202020204" pitchFamily="34" charset="0"/>
              <a:buChar char="•"/>
            </a:pPr>
            <a:r>
              <a:rPr lang="en-GB" sz="2000" dirty="0">
                <a:latin typeface="+mj-lt"/>
              </a:rPr>
              <a:t>In this technique main memory block can be placed into any cache block position. </a:t>
            </a:r>
          </a:p>
          <a:p>
            <a:pPr marL="342900" indent="-342900" algn="just">
              <a:lnSpc>
                <a:spcPct val="150000"/>
              </a:lnSpc>
              <a:buFont typeface="Arial" panose="020B0604020202020204" pitchFamily="34" charset="0"/>
              <a:buChar char="•"/>
            </a:pPr>
            <a:r>
              <a:rPr lang="en-GB" sz="2000" dirty="0">
                <a:latin typeface="+mj-lt"/>
              </a:rPr>
              <a:t>In this case , 12 tag bits are required to identify a memory block when it is resident of the cache memory.</a:t>
            </a:r>
          </a:p>
          <a:p>
            <a:pPr marL="342900" indent="-342900" algn="just">
              <a:lnSpc>
                <a:spcPct val="150000"/>
              </a:lnSpc>
              <a:buFont typeface="Arial" panose="020B0604020202020204" pitchFamily="34" charset="0"/>
              <a:buChar char="•"/>
            </a:pPr>
            <a:r>
              <a:rPr lang="en-GB" sz="2000" dirty="0">
                <a:latin typeface="+mj-lt"/>
              </a:rPr>
              <a:t>12 bits of address generated by the processor are compared with the tag bits of each block of the cache to see if the desired block is present. This is called as associative mapping technique. </a:t>
            </a:r>
            <a:endParaRPr lang="en-IN" sz="2000" dirty="0">
              <a:latin typeface="+mj-lt"/>
            </a:endParaRPr>
          </a:p>
        </p:txBody>
      </p:sp>
    </p:spTree>
    <p:extLst>
      <p:ext uri="{BB962C8B-B14F-4D97-AF65-F5344CB8AC3E}">
        <p14:creationId xmlns:p14="http://schemas.microsoft.com/office/powerpoint/2010/main" val="2662062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80C033-265F-DAE1-A72A-C807FA45B3C1}"/>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E9C98705-349F-92E6-BFD0-9B1235B3FB3A}"/>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4A3FDC89-408A-2CF7-364F-80D255549B8E}"/>
              </a:ext>
            </a:extLst>
          </p:cNvPr>
          <p:cNvSpPr>
            <a:spLocks noGrp="1"/>
          </p:cNvSpPr>
          <p:nvPr>
            <p:ph type="sldNum" sz="quarter" idx="12"/>
          </p:nvPr>
        </p:nvSpPr>
        <p:spPr/>
        <p:txBody>
          <a:bodyPr/>
          <a:lstStyle/>
          <a:p>
            <a:fld id="{8B49CD6B-C1B8-4314-8139-E6C09BE6966B}" type="slidenum">
              <a:rPr lang="en-IN" smtClean="0"/>
              <a:t>47</a:t>
            </a:fld>
            <a:endParaRPr lang="en-IN"/>
          </a:p>
        </p:txBody>
      </p:sp>
      <p:sp>
        <p:nvSpPr>
          <p:cNvPr id="3" name="TextBox 2">
            <a:extLst>
              <a:ext uri="{FF2B5EF4-FFF2-40B4-BE49-F238E27FC236}">
                <a16:creationId xmlns:a16="http://schemas.microsoft.com/office/drawing/2014/main" id="{139D12D5-95DD-DA5E-5F2D-A70411054F5D}"/>
              </a:ext>
            </a:extLst>
          </p:cNvPr>
          <p:cNvSpPr txBox="1"/>
          <p:nvPr/>
        </p:nvSpPr>
        <p:spPr>
          <a:xfrm>
            <a:off x="508378" y="1140778"/>
            <a:ext cx="6148316" cy="400110"/>
          </a:xfrm>
          <a:prstGeom prst="rect">
            <a:avLst/>
          </a:prstGeom>
          <a:noFill/>
        </p:spPr>
        <p:txBody>
          <a:bodyPr wrap="square">
            <a:spAutoFit/>
          </a:bodyPr>
          <a:lstStyle/>
          <a:p>
            <a:r>
              <a:rPr lang="en-IN" sz="2000" b="1" dirty="0">
                <a:latin typeface="+mj-lt"/>
              </a:rPr>
              <a:t>3. Set Associative Mapping</a:t>
            </a:r>
          </a:p>
        </p:txBody>
      </p:sp>
      <p:pic>
        <p:nvPicPr>
          <p:cNvPr id="7" name="Picture 6">
            <a:extLst>
              <a:ext uri="{FF2B5EF4-FFF2-40B4-BE49-F238E27FC236}">
                <a16:creationId xmlns:a16="http://schemas.microsoft.com/office/drawing/2014/main" id="{EA8D5D1E-614D-6FE8-097B-FCEE527F65CC}"/>
              </a:ext>
            </a:extLst>
          </p:cNvPr>
          <p:cNvPicPr>
            <a:picLocks noChangeAspect="1"/>
          </p:cNvPicPr>
          <p:nvPr/>
        </p:nvPicPr>
        <p:blipFill>
          <a:blip r:embed="rId2"/>
          <a:stretch>
            <a:fillRect/>
          </a:stretch>
        </p:blipFill>
        <p:spPr>
          <a:xfrm>
            <a:off x="7506270" y="135651"/>
            <a:ext cx="4510834" cy="6286899"/>
          </a:xfrm>
          <a:prstGeom prst="rect">
            <a:avLst/>
          </a:prstGeom>
          <a:ln>
            <a:solidFill>
              <a:schemeClr val="tx1"/>
            </a:solidFill>
          </a:ln>
        </p:spPr>
      </p:pic>
      <p:sp>
        <p:nvSpPr>
          <p:cNvPr id="9" name="TextBox 8">
            <a:extLst>
              <a:ext uri="{FF2B5EF4-FFF2-40B4-BE49-F238E27FC236}">
                <a16:creationId xmlns:a16="http://schemas.microsoft.com/office/drawing/2014/main" id="{E46673FA-5C46-7F85-E47A-597BC50C1BE9}"/>
              </a:ext>
            </a:extLst>
          </p:cNvPr>
          <p:cNvSpPr txBox="1"/>
          <p:nvPr/>
        </p:nvSpPr>
        <p:spPr>
          <a:xfrm>
            <a:off x="395780" y="1540888"/>
            <a:ext cx="6856390" cy="4613058"/>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en-GB" dirty="0">
                <a:latin typeface="+mj-lt"/>
              </a:rPr>
              <a:t>It is the combination of direct and associative mapping techniques. </a:t>
            </a:r>
          </a:p>
          <a:p>
            <a:pPr marL="285750" indent="-285750" algn="just">
              <a:lnSpc>
                <a:spcPct val="150000"/>
              </a:lnSpc>
              <a:buFont typeface="Arial" panose="020B0604020202020204" pitchFamily="34" charset="0"/>
              <a:buChar char="•"/>
            </a:pPr>
            <a:r>
              <a:rPr lang="en-GB" dirty="0">
                <a:latin typeface="+mj-lt"/>
              </a:rPr>
              <a:t>The blocks of cache are divided into several groups. Such a groups are called as sets. </a:t>
            </a:r>
          </a:p>
          <a:p>
            <a:pPr marL="285750" indent="-285750" algn="just">
              <a:lnSpc>
                <a:spcPct val="150000"/>
              </a:lnSpc>
              <a:buFont typeface="Arial" panose="020B0604020202020204" pitchFamily="34" charset="0"/>
              <a:buChar char="•"/>
            </a:pPr>
            <a:r>
              <a:rPr lang="en-GB" dirty="0">
                <a:latin typeface="+mj-lt"/>
              </a:rPr>
              <a:t>The main memory address consists of three fields</a:t>
            </a:r>
          </a:p>
          <a:p>
            <a:pPr marL="285750" indent="-285750" algn="just">
              <a:lnSpc>
                <a:spcPct val="150000"/>
              </a:lnSpc>
              <a:buFont typeface="Arial" panose="020B0604020202020204" pitchFamily="34" charset="0"/>
              <a:buChar char="•"/>
            </a:pPr>
            <a:r>
              <a:rPr lang="en-GB" dirty="0">
                <a:latin typeface="+mj-lt"/>
              </a:rPr>
              <a:t>The lower 4 bits of memory address are used to select a word from a 16 words. </a:t>
            </a:r>
          </a:p>
          <a:p>
            <a:pPr marL="285750" indent="-285750" algn="just">
              <a:lnSpc>
                <a:spcPct val="150000"/>
              </a:lnSpc>
              <a:buFont typeface="Arial" panose="020B0604020202020204" pitchFamily="34" charset="0"/>
              <a:buChar char="•"/>
            </a:pPr>
            <a:r>
              <a:rPr lang="en-GB" dirty="0">
                <a:latin typeface="+mj-lt"/>
              </a:rPr>
              <a:t>A cache consists of 64 sets. Hence 6 bit set field is used to select a cache set from 64 sets. </a:t>
            </a:r>
          </a:p>
          <a:p>
            <a:pPr marL="285750" indent="-285750" algn="just">
              <a:lnSpc>
                <a:spcPct val="150000"/>
              </a:lnSpc>
              <a:buFont typeface="Arial" panose="020B0604020202020204" pitchFamily="34" charset="0"/>
              <a:buChar char="•"/>
            </a:pPr>
            <a:r>
              <a:rPr lang="en-GB" dirty="0">
                <a:latin typeface="+mj-lt"/>
              </a:rPr>
              <a:t>The most significant 6 bits of memory address is compared with the tag fields of each set to determine whether memory block is available or not. </a:t>
            </a:r>
            <a:endParaRPr lang="en-IN" dirty="0">
              <a:latin typeface="+mj-lt"/>
            </a:endParaRPr>
          </a:p>
        </p:txBody>
      </p:sp>
    </p:spTree>
    <p:extLst>
      <p:ext uri="{BB962C8B-B14F-4D97-AF65-F5344CB8AC3E}">
        <p14:creationId xmlns:p14="http://schemas.microsoft.com/office/powerpoint/2010/main" val="32755431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62F749B-D354-A51F-2805-15F59DAF2DC1}"/>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895433B2-7362-7029-5DFA-3D7A7074DA39}"/>
              </a:ext>
            </a:extLst>
          </p:cNvPr>
          <p:cNvSpPr>
            <a:spLocks noGrp="1"/>
          </p:cNvSpPr>
          <p:nvPr>
            <p:ph type="sldNum" sz="quarter" idx="12"/>
          </p:nvPr>
        </p:nvSpPr>
        <p:spPr/>
        <p:txBody>
          <a:bodyPr/>
          <a:lstStyle/>
          <a:p>
            <a:fld id="{8B49CD6B-C1B8-4314-8139-E6C09BE6966B}" type="slidenum">
              <a:rPr lang="en-IN" smtClean="0"/>
              <a:t>48</a:t>
            </a:fld>
            <a:endParaRPr lang="en-IN"/>
          </a:p>
        </p:txBody>
      </p:sp>
      <p:sp>
        <p:nvSpPr>
          <p:cNvPr id="6" name="TextBox 5">
            <a:extLst>
              <a:ext uri="{FF2B5EF4-FFF2-40B4-BE49-F238E27FC236}">
                <a16:creationId xmlns:a16="http://schemas.microsoft.com/office/drawing/2014/main" id="{E4B242AE-B87F-06C2-0ACA-6BC23CDE4308}"/>
              </a:ext>
            </a:extLst>
          </p:cNvPr>
          <p:cNvSpPr txBox="1"/>
          <p:nvPr/>
        </p:nvSpPr>
        <p:spPr>
          <a:xfrm>
            <a:off x="5472751" y="3275111"/>
            <a:ext cx="1528549" cy="307777"/>
          </a:xfrm>
          <a:prstGeom prst="rect">
            <a:avLst/>
          </a:prstGeom>
          <a:noFill/>
        </p:spPr>
        <p:txBody>
          <a:bodyPr wrap="square" rtlCol="0">
            <a:spAutoFit/>
          </a:bodyPr>
          <a:lstStyle/>
          <a:p>
            <a:r>
              <a:rPr lang="en-GB" sz="1400" b="1" dirty="0">
                <a:latin typeface="Bell MT" panose="02020503060305020303" pitchFamily="18" charset="0"/>
              </a:rPr>
              <a:t>The End of M4</a:t>
            </a:r>
            <a:endParaRPr lang="en-IN" sz="1400" b="1" dirty="0">
              <a:latin typeface="Bell MT" panose="02020503060305020303" pitchFamily="18" charset="0"/>
            </a:endParaRPr>
          </a:p>
        </p:txBody>
      </p:sp>
    </p:spTree>
    <p:extLst>
      <p:ext uri="{BB962C8B-B14F-4D97-AF65-F5344CB8AC3E}">
        <p14:creationId xmlns:p14="http://schemas.microsoft.com/office/powerpoint/2010/main" val="2718099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E19C693-AAD6-BE0E-79E1-B70A35CB7F02}"/>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FC536747-5D8F-1740-1333-BD082AA84F06}"/>
              </a:ext>
            </a:extLst>
          </p:cNvPr>
          <p:cNvSpPr>
            <a:spLocks noGrp="1"/>
          </p:cNvSpPr>
          <p:nvPr>
            <p:ph type="sldNum" sz="quarter" idx="12"/>
          </p:nvPr>
        </p:nvSpPr>
        <p:spPr/>
        <p:txBody>
          <a:bodyPr/>
          <a:lstStyle/>
          <a:p>
            <a:fld id="{8B49CD6B-C1B8-4314-8139-E6C09BE6966B}" type="slidenum">
              <a:rPr lang="en-IN" smtClean="0"/>
              <a:t>5</a:t>
            </a:fld>
            <a:endParaRPr lang="en-IN"/>
          </a:p>
        </p:txBody>
      </p:sp>
      <p:sp>
        <p:nvSpPr>
          <p:cNvPr id="7" name="TextBox 6">
            <a:extLst>
              <a:ext uri="{FF2B5EF4-FFF2-40B4-BE49-F238E27FC236}">
                <a16:creationId xmlns:a16="http://schemas.microsoft.com/office/drawing/2014/main" id="{8328BA71-C8A9-C7E6-2DFB-F97A71D6BECB}"/>
              </a:ext>
            </a:extLst>
          </p:cNvPr>
          <p:cNvSpPr txBox="1"/>
          <p:nvPr/>
        </p:nvSpPr>
        <p:spPr>
          <a:xfrm>
            <a:off x="910734" y="1097326"/>
            <a:ext cx="9703559" cy="2345322"/>
          </a:xfrm>
          <a:prstGeom prst="rect">
            <a:avLst/>
          </a:prstGeom>
          <a:noFill/>
        </p:spPr>
        <p:txBody>
          <a:bodyPr wrap="square">
            <a:spAutoFit/>
          </a:bodyPr>
          <a:lstStyle/>
          <a:p>
            <a:pPr algn="just">
              <a:lnSpc>
                <a:spcPct val="150000"/>
              </a:lnSpc>
            </a:pPr>
            <a:r>
              <a:rPr lang="en-GB" sz="2000" b="1" dirty="0">
                <a:latin typeface="+mj-lt"/>
              </a:rPr>
              <a:t>Steps for input operation: </a:t>
            </a:r>
          </a:p>
          <a:p>
            <a:pPr algn="just">
              <a:lnSpc>
                <a:spcPct val="150000"/>
              </a:lnSpc>
            </a:pPr>
            <a:r>
              <a:rPr lang="en-GB" sz="2000" dirty="0">
                <a:latin typeface="+mj-lt"/>
              </a:rPr>
              <a:t>• The address bus of system bus holds the address of the input device. </a:t>
            </a:r>
          </a:p>
          <a:p>
            <a:pPr algn="just">
              <a:lnSpc>
                <a:spcPct val="150000"/>
              </a:lnSpc>
            </a:pPr>
            <a:r>
              <a:rPr lang="en-GB" sz="2000" dirty="0">
                <a:latin typeface="+mj-lt"/>
              </a:rPr>
              <a:t>• The control unit of CPU generates Control signal. </a:t>
            </a:r>
          </a:p>
          <a:p>
            <a:pPr algn="just">
              <a:lnSpc>
                <a:spcPct val="150000"/>
              </a:lnSpc>
            </a:pPr>
            <a:r>
              <a:rPr lang="en-GB" sz="2000" dirty="0">
                <a:latin typeface="+mj-lt"/>
              </a:rPr>
              <a:t>• When this control signal is activated, the processor reads the data from the input device (DATAIN) into the CPU register.</a:t>
            </a:r>
            <a:endParaRPr lang="en-IN" sz="2000" dirty="0">
              <a:latin typeface="+mj-lt"/>
            </a:endParaRPr>
          </a:p>
        </p:txBody>
      </p:sp>
      <p:sp>
        <p:nvSpPr>
          <p:cNvPr id="9" name="TextBox 8">
            <a:extLst>
              <a:ext uri="{FF2B5EF4-FFF2-40B4-BE49-F238E27FC236}">
                <a16:creationId xmlns:a16="http://schemas.microsoft.com/office/drawing/2014/main" id="{DCC90167-9BD7-4168-FF6C-A32D682057FE}"/>
              </a:ext>
            </a:extLst>
          </p:cNvPr>
          <p:cNvSpPr txBox="1"/>
          <p:nvPr/>
        </p:nvSpPr>
        <p:spPr>
          <a:xfrm>
            <a:off x="910735" y="3616576"/>
            <a:ext cx="9703558" cy="2345322"/>
          </a:xfrm>
          <a:prstGeom prst="rect">
            <a:avLst/>
          </a:prstGeom>
          <a:noFill/>
        </p:spPr>
        <p:txBody>
          <a:bodyPr wrap="square">
            <a:spAutoFit/>
          </a:bodyPr>
          <a:lstStyle/>
          <a:p>
            <a:pPr algn="just">
              <a:lnSpc>
                <a:spcPct val="150000"/>
              </a:lnSpc>
            </a:pPr>
            <a:r>
              <a:rPr lang="en-GB" sz="2000" b="1" dirty="0">
                <a:latin typeface="+mj-lt"/>
              </a:rPr>
              <a:t>Steps for output operation: </a:t>
            </a:r>
          </a:p>
          <a:p>
            <a:pPr algn="just">
              <a:lnSpc>
                <a:spcPct val="150000"/>
              </a:lnSpc>
            </a:pPr>
            <a:r>
              <a:rPr lang="en-GB" sz="2000" dirty="0">
                <a:latin typeface="+mj-lt"/>
              </a:rPr>
              <a:t>• The address bus of system bus holds the address of the output device. </a:t>
            </a:r>
          </a:p>
          <a:p>
            <a:pPr algn="just">
              <a:lnSpc>
                <a:spcPct val="150000"/>
              </a:lnSpc>
            </a:pPr>
            <a:r>
              <a:rPr lang="en-GB" sz="2000" dirty="0">
                <a:latin typeface="+mj-lt"/>
              </a:rPr>
              <a:t>• The control unit of CPU generates control signal. </a:t>
            </a:r>
          </a:p>
          <a:p>
            <a:pPr algn="just">
              <a:lnSpc>
                <a:spcPct val="150000"/>
              </a:lnSpc>
            </a:pPr>
            <a:r>
              <a:rPr lang="en-GB" sz="2000" dirty="0">
                <a:latin typeface="+mj-lt"/>
              </a:rPr>
              <a:t>• When this control signal is enabled, CPU transfers the data from processor register to output device(DATAOUT)</a:t>
            </a:r>
            <a:endParaRPr lang="en-IN" sz="2000" dirty="0">
              <a:latin typeface="+mj-lt"/>
            </a:endParaRPr>
          </a:p>
        </p:txBody>
      </p:sp>
    </p:spTree>
    <p:extLst>
      <p:ext uri="{BB962C8B-B14F-4D97-AF65-F5344CB8AC3E}">
        <p14:creationId xmlns:p14="http://schemas.microsoft.com/office/powerpoint/2010/main" val="3509108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9658786-B28F-14C9-6F5D-B89FB56E8024}"/>
              </a:ext>
            </a:extLst>
          </p:cNvPr>
          <p:cNvSpPr>
            <a:spLocks noGrp="1"/>
          </p:cNvSpPr>
          <p:nvPr>
            <p:ph type="subTitle" idx="1"/>
          </p:nvPr>
        </p:nvSpPr>
        <p:spPr/>
        <p:txBody>
          <a:bodyPr/>
          <a:lstStyle/>
          <a:p>
            <a:endParaRPr lang="en-IN" dirty="0"/>
          </a:p>
        </p:txBody>
      </p:sp>
      <p:sp>
        <p:nvSpPr>
          <p:cNvPr id="4" name="Footer Placeholder 3">
            <a:extLst>
              <a:ext uri="{FF2B5EF4-FFF2-40B4-BE49-F238E27FC236}">
                <a16:creationId xmlns:a16="http://schemas.microsoft.com/office/drawing/2014/main" id="{E4EFEC3A-D1E9-1F3D-8E13-74FDCB7AB986}"/>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46854EC4-1504-BCDF-CAC0-211742092DD3}"/>
              </a:ext>
            </a:extLst>
          </p:cNvPr>
          <p:cNvSpPr>
            <a:spLocks noGrp="1"/>
          </p:cNvSpPr>
          <p:nvPr>
            <p:ph type="sldNum" sz="quarter" idx="12"/>
          </p:nvPr>
        </p:nvSpPr>
        <p:spPr/>
        <p:txBody>
          <a:bodyPr/>
          <a:lstStyle/>
          <a:p>
            <a:fld id="{8B49CD6B-C1B8-4314-8139-E6C09BE6966B}" type="slidenum">
              <a:rPr lang="en-IN" smtClean="0"/>
              <a:t>6</a:t>
            </a:fld>
            <a:endParaRPr lang="en-IN"/>
          </a:p>
        </p:txBody>
      </p:sp>
      <p:pic>
        <p:nvPicPr>
          <p:cNvPr id="7" name="Picture 6">
            <a:extLst>
              <a:ext uri="{FF2B5EF4-FFF2-40B4-BE49-F238E27FC236}">
                <a16:creationId xmlns:a16="http://schemas.microsoft.com/office/drawing/2014/main" id="{6633E79B-C2D6-28CB-45EC-F04CFAAE93CB}"/>
              </a:ext>
            </a:extLst>
          </p:cNvPr>
          <p:cNvPicPr>
            <a:picLocks noChangeAspect="1"/>
          </p:cNvPicPr>
          <p:nvPr/>
        </p:nvPicPr>
        <p:blipFill>
          <a:blip r:embed="rId2"/>
          <a:stretch>
            <a:fillRect/>
          </a:stretch>
        </p:blipFill>
        <p:spPr>
          <a:xfrm>
            <a:off x="1428465" y="1600200"/>
            <a:ext cx="8548048" cy="4804011"/>
          </a:xfrm>
          <a:prstGeom prst="rect">
            <a:avLst/>
          </a:prstGeom>
        </p:spPr>
      </p:pic>
      <p:sp>
        <p:nvSpPr>
          <p:cNvPr id="6" name="TextBox 5">
            <a:extLst>
              <a:ext uri="{FF2B5EF4-FFF2-40B4-BE49-F238E27FC236}">
                <a16:creationId xmlns:a16="http://schemas.microsoft.com/office/drawing/2014/main" id="{E0429F34-E64E-C6B8-23A8-B29E1422E6B8}"/>
              </a:ext>
            </a:extLst>
          </p:cNvPr>
          <p:cNvSpPr txBox="1"/>
          <p:nvPr/>
        </p:nvSpPr>
        <p:spPr>
          <a:xfrm>
            <a:off x="736978" y="1200090"/>
            <a:ext cx="6148316" cy="400110"/>
          </a:xfrm>
          <a:prstGeom prst="rect">
            <a:avLst/>
          </a:prstGeom>
          <a:noFill/>
        </p:spPr>
        <p:txBody>
          <a:bodyPr wrap="square">
            <a:spAutoFit/>
          </a:bodyPr>
          <a:lstStyle/>
          <a:p>
            <a:r>
              <a:rPr lang="en-IN" sz="2000" b="1" dirty="0">
                <a:latin typeface="+mj-lt"/>
              </a:rPr>
              <a:t>I/O INTERFACE</a:t>
            </a:r>
          </a:p>
        </p:txBody>
      </p:sp>
    </p:spTree>
    <p:extLst>
      <p:ext uri="{BB962C8B-B14F-4D97-AF65-F5344CB8AC3E}">
        <p14:creationId xmlns:p14="http://schemas.microsoft.com/office/powerpoint/2010/main" val="3301883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4CD738-2280-4022-6EB3-50EF4DD6A940}"/>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EFA8F9E4-DAE9-E9A6-B83B-BE4CDD892137}"/>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0C0D6476-B64E-70B3-4929-9A4179B8FC04}"/>
              </a:ext>
            </a:extLst>
          </p:cNvPr>
          <p:cNvSpPr>
            <a:spLocks noGrp="1"/>
          </p:cNvSpPr>
          <p:nvPr>
            <p:ph type="sldNum" sz="quarter" idx="12"/>
          </p:nvPr>
        </p:nvSpPr>
        <p:spPr/>
        <p:txBody>
          <a:bodyPr/>
          <a:lstStyle/>
          <a:p>
            <a:fld id="{8B49CD6B-C1B8-4314-8139-E6C09BE6966B}" type="slidenum">
              <a:rPr lang="en-IN" smtClean="0"/>
              <a:t>7</a:t>
            </a:fld>
            <a:endParaRPr lang="en-IN"/>
          </a:p>
        </p:txBody>
      </p:sp>
      <p:sp>
        <p:nvSpPr>
          <p:cNvPr id="3" name="TextBox 2">
            <a:extLst>
              <a:ext uri="{FF2B5EF4-FFF2-40B4-BE49-F238E27FC236}">
                <a16:creationId xmlns:a16="http://schemas.microsoft.com/office/drawing/2014/main" id="{9C5EC578-5500-A96F-CF09-D91E475D6523}"/>
              </a:ext>
            </a:extLst>
          </p:cNvPr>
          <p:cNvSpPr txBox="1"/>
          <p:nvPr/>
        </p:nvSpPr>
        <p:spPr>
          <a:xfrm>
            <a:off x="865050" y="1422683"/>
            <a:ext cx="10287001" cy="1421992"/>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GB" sz="2000" dirty="0">
                <a:latin typeface="+mj-lt"/>
              </a:rPr>
              <a:t>The hardware arrangement of connecting input device to the system bus is shown in the figure</a:t>
            </a:r>
          </a:p>
          <a:p>
            <a:pPr marL="285750" indent="-285750">
              <a:lnSpc>
                <a:spcPct val="150000"/>
              </a:lnSpc>
              <a:buFont typeface="Arial" panose="020B0604020202020204" pitchFamily="34" charset="0"/>
              <a:buChar char="•"/>
            </a:pPr>
            <a:r>
              <a:rPr lang="en-GB" sz="2000" dirty="0">
                <a:latin typeface="+mj-lt"/>
              </a:rPr>
              <a:t>This hardware arrangement is called as I/O interface. </a:t>
            </a:r>
          </a:p>
          <a:p>
            <a:pPr marL="285750" indent="-285750">
              <a:lnSpc>
                <a:spcPct val="150000"/>
              </a:lnSpc>
              <a:buFont typeface="Arial" panose="020B0604020202020204" pitchFamily="34" charset="0"/>
              <a:buChar char="•"/>
            </a:pPr>
            <a:r>
              <a:rPr lang="en-GB" sz="2000" dirty="0">
                <a:latin typeface="+mj-lt"/>
              </a:rPr>
              <a:t>The I/O interface consists of 3 functional devices namely: </a:t>
            </a:r>
            <a:endParaRPr lang="en-IN" sz="2000" dirty="0">
              <a:latin typeface="+mj-lt"/>
            </a:endParaRPr>
          </a:p>
        </p:txBody>
      </p:sp>
      <p:sp>
        <p:nvSpPr>
          <p:cNvPr id="7" name="TextBox 6">
            <a:extLst>
              <a:ext uri="{FF2B5EF4-FFF2-40B4-BE49-F238E27FC236}">
                <a16:creationId xmlns:a16="http://schemas.microsoft.com/office/drawing/2014/main" id="{B173B3D5-DA39-A64C-68B4-B3F38F62CF66}"/>
              </a:ext>
            </a:extLst>
          </p:cNvPr>
          <p:cNvSpPr txBox="1"/>
          <p:nvPr/>
        </p:nvSpPr>
        <p:spPr>
          <a:xfrm>
            <a:off x="1086229" y="3263126"/>
            <a:ext cx="10019541" cy="2345322"/>
          </a:xfrm>
          <a:prstGeom prst="rect">
            <a:avLst/>
          </a:prstGeom>
          <a:noFill/>
        </p:spPr>
        <p:txBody>
          <a:bodyPr wrap="square">
            <a:spAutoFit/>
          </a:bodyPr>
          <a:lstStyle/>
          <a:p>
            <a:pPr marL="457200" indent="-457200" algn="just">
              <a:lnSpc>
                <a:spcPct val="150000"/>
              </a:lnSpc>
              <a:buAutoNum type="arabicParenR"/>
            </a:pPr>
            <a:r>
              <a:rPr lang="en-GB" sz="2000" b="1" dirty="0">
                <a:latin typeface="+mj-lt"/>
              </a:rPr>
              <a:t>Address Decoder: </a:t>
            </a:r>
          </a:p>
          <a:p>
            <a:pPr marL="342900" indent="-342900" algn="just">
              <a:lnSpc>
                <a:spcPct val="150000"/>
              </a:lnSpc>
              <a:buFont typeface="Arial" panose="020B0604020202020204" pitchFamily="34" charset="0"/>
              <a:buChar char="•"/>
            </a:pPr>
            <a:r>
              <a:rPr lang="en-GB" sz="2000" dirty="0">
                <a:latin typeface="+mj-lt"/>
              </a:rPr>
              <a:t>Its function is to decode the address, in-order to recognize the input device whose address is available on the unidirectional address bus. </a:t>
            </a:r>
          </a:p>
          <a:p>
            <a:pPr marL="342900" indent="-342900" algn="just">
              <a:lnSpc>
                <a:spcPct val="150000"/>
              </a:lnSpc>
              <a:buFont typeface="Arial" panose="020B0604020202020204" pitchFamily="34" charset="0"/>
              <a:buChar char="•"/>
            </a:pPr>
            <a:r>
              <a:rPr lang="en-GB" sz="2000" dirty="0">
                <a:latin typeface="+mj-lt"/>
              </a:rPr>
              <a:t>The recognition of input device is done first, and then the control and data registers becomes active. </a:t>
            </a:r>
          </a:p>
        </p:txBody>
      </p:sp>
    </p:spTree>
    <p:extLst>
      <p:ext uri="{BB962C8B-B14F-4D97-AF65-F5344CB8AC3E}">
        <p14:creationId xmlns:p14="http://schemas.microsoft.com/office/powerpoint/2010/main" val="2615992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A4345-7C56-9832-AA33-B40F58180A52}"/>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32BE709F-FD9C-837C-6B4E-A3746E19619A}"/>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CE17FEE8-8130-C3A6-DF0E-9EDCF8451756}"/>
              </a:ext>
            </a:extLst>
          </p:cNvPr>
          <p:cNvSpPr>
            <a:spLocks noGrp="1"/>
          </p:cNvSpPr>
          <p:nvPr>
            <p:ph type="sldNum" sz="quarter" idx="12"/>
          </p:nvPr>
        </p:nvSpPr>
        <p:spPr/>
        <p:txBody>
          <a:bodyPr/>
          <a:lstStyle/>
          <a:p>
            <a:fld id="{8B49CD6B-C1B8-4314-8139-E6C09BE6966B}" type="slidenum">
              <a:rPr lang="en-IN" smtClean="0"/>
              <a:t>8</a:t>
            </a:fld>
            <a:endParaRPr lang="en-IN"/>
          </a:p>
        </p:txBody>
      </p:sp>
      <p:sp>
        <p:nvSpPr>
          <p:cNvPr id="3" name="TextBox 2">
            <a:extLst>
              <a:ext uri="{FF2B5EF4-FFF2-40B4-BE49-F238E27FC236}">
                <a16:creationId xmlns:a16="http://schemas.microsoft.com/office/drawing/2014/main" id="{3DB7A542-56AE-DF83-185B-AC5876FDFB2D}"/>
              </a:ext>
            </a:extLst>
          </p:cNvPr>
          <p:cNvSpPr txBox="1"/>
          <p:nvPr/>
        </p:nvSpPr>
        <p:spPr>
          <a:xfrm>
            <a:off x="805217" y="1083496"/>
            <a:ext cx="10153935" cy="1883657"/>
          </a:xfrm>
          <a:prstGeom prst="rect">
            <a:avLst/>
          </a:prstGeom>
          <a:noFill/>
        </p:spPr>
        <p:txBody>
          <a:bodyPr wrap="square">
            <a:spAutoFit/>
          </a:bodyPr>
          <a:lstStyle/>
          <a:p>
            <a:pPr algn="just">
              <a:lnSpc>
                <a:spcPct val="150000"/>
              </a:lnSpc>
            </a:pPr>
            <a:r>
              <a:rPr lang="en-GB" sz="2000" b="1" dirty="0">
                <a:latin typeface="+mj-lt"/>
              </a:rPr>
              <a:t>2) Control Circuit: </a:t>
            </a:r>
          </a:p>
          <a:p>
            <a:pPr marL="342900" indent="-342900" algn="just">
              <a:lnSpc>
                <a:spcPct val="150000"/>
              </a:lnSpc>
              <a:buFont typeface="Arial" panose="020B0604020202020204" pitchFamily="34" charset="0"/>
              <a:buChar char="•"/>
            </a:pPr>
            <a:r>
              <a:rPr lang="en-GB" sz="2000" dirty="0">
                <a:latin typeface="+mj-lt"/>
              </a:rPr>
              <a:t>The control bus of system bus is connected to control circuit</a:t>
            </a:r>
          </a:p>
          <a:p>
            <a:pPr marL="342900" indent="-342900" algn="just">
              <a:lnSpc>
                <a:spcPct val="150000"/>
              </a:lnSpc>
              <a:buFont typeface="Arial" panose="020B0604020202020204" pitchFamily="34" charset="0"/>
              <a:buChar char="•"/>
            </a:pPr>
            <a:r>
              <a:rPr lang="en-GB" sz="2000" dirty="0">
                <a:latin typeface="+mj-lt"/>
              </a:rPr>
              <a:t>The processor sends commands to the I/O system through the control bus. </a:t>
            </a:r>
          </a:p>
          <a:p>
            <a:pPr marL="342900" indent="-342900" algn="just">
              <a:lnSpc>
                <a:spcPct val="150000"/>
              </a:lnSpc>
              <a:buFont typeface="Arial" panose="020B0604020202020204" pitchFamily="34" charset="0"/>
              <a:buChar char="•"/>
            </a:pPr>
            <a:r>
              <a:rPr lang="en-GB" sz="2000" dirty="0">
                <a:latin typeface="+mj-lt"/>
              </a:rPr>
              <a:t>It controls the read write operations with respect to I/O device.</a:t>
            </a:r>
            <a:endParaRPr lang="en-IN" sz="2000" dirty="0">
              <a:latin typeface="+mj-lt"/>
            </a:endParaRPr>
          </a:p>
        </p:txBody>
      </p:sp>
      <p:sp>
        <p:nvSpPr>
          <p:cNvPr id="7" name="TextBox 6">
            <a:extLst>
              <a:ext uri="{FF2B5EF4-FFF2-40B4-BE49-F238E27FC236}">
                <a16:creationId xmlns:a16="http://schemas.microsoft.com/office/drawing/2014/main" id="{B1038BD0-6173-E2C7-DA81-6EE7AADC7CEB}"/>
              </a:ext>
            </a:extLst>
          </p:cNvPr>
          <p:cNvSpPr txBox="1"/>
          <p:nvPr/>
        </p:nvSpPr>
        <p:spPr>
          <a:xfrm>
            <a:off x="805217" y="3152633"/>
            <a:ext cx="10829749" cy="2806987"/>
          </a:xfrm>
          <a:prstGeom prst="rect">
            <a:avLst/>
          </a:prstGeom>
          <a:noFill/>
        </p:spPr>
        <p:txBody>
          <a:bodyPr wrap="square">
            <a:spAutoFit/>
          </a:bodyPr>
          <a:lstStyle/>
          <a:p>
            <a:pPr algn="just">
              <a:lnSpc>
                <a:spcPct val="150000"/>
              </a:lnSpc>
            </a:pPr>
            <a:r>
              <a:rPr lang="en-GB" sz="2000" b="1" dirty="0">
                <a:latin typeface="+mj-lt"/>
              </a:rPr>
              <a:t>3) Data Register: </a:t>
            </a:r>
          </a:p>
          <a:p>
            <a:pPr marL="342900" indent="-342900" algn="just">
              <a:lnSpc>
                <a:spcPct val="150000"/>
              </a:lnSpc>
              <a:buFont typeface="Arial" panose="020B0604020202020204" pitchFamily="34" charset="0"/>
              <a:buChar char="•"/>
            </a:pPr>
            <a:r>
              <a:rPr lang="en-GB" sz="2000" dirty="0">
                <a:latin typeface="+mj-lt"/>
              </a:rPr>
              <a:t>The data bus carries the data from the I/O devices to or from the processor. </a:t>
            </a:r>
          </a:p>
          <a:p>
            <a:pPr marL="342900" indent="-342900" algn="just">
              <a:lnSpc>
                <a:spcPct val="150000"/>
              </a:lnSpc>
              <a:buFont typeface="Arial" panose="020B0604020202020204" pitchFamily="34" charset="0"/>
              <a:buChar char="•"/>
            </a:pPr>
            <a:r>
              <a:rPr lang="en-GB" sz="2000" dirty="0">
                <a:latin typeface="+mj-lt"/>
              </a:rPr>
              <a:t>The data register stores the data, read from input device or the data, to be written into output device. </a:t>
            </a:r>
          </a:p>
          <a:p>
            <a:pPr marL="342900" indent="-342900" algn="just">
              <a:lnSpc>
                <a:spcPct val="150000"/>
              </a:lnSpc>
              <a:buFont typeface="Arial" panose="020B0604020202020204" pitchFamily="34" charset="0"/>
              <a:buChar char="•"/>
            </a:pPr>
            <a:r>
              <a:rPr lang="en-GB" sz="2000" dirty="0">
                <a:latin typeface="+mj-lt"/>
              </a:rPr>
              <a:t>There are 2 types: </a:t>
            </a:r>
          </a:p>
          <a:p>
            <a:pPr algn="just">
              <a:lnSpc>
                <a:spcPct val="150000"/>
              </a:lnSpc>
            </a:pPr>
            <a:r>
              <a:rPr lang="en-GB" sz="2000" dirty="0">
                <a:latin typeface="+mj-lt"/>
              </a:rPr>
              <a:t>      DATAIN - Input-buffer associated with keyboard. </a:t>
            </a:r>
          </a:p>
          <a:p>
            <a:pPr algn="just">
              <a:lnSpc>
                <a:spcPct val="150000"/>
              </a:lnSpc>
            </a:pPr>
            <a:r>
              <a:rPr lang="en-GB" sz="2000" dirty="0">
                <a:latin typeface="+mj-lt"/>
              </a:rPr>
              <a:t>      DATAOUT -Output data buffer of a display/printer.</a:t>
            </a:r>
            <a:endParaRPr lang="en-IN" sz="2000" dirty="0">
              <a:latin typeface="+mj-lt"/>
            </a:endParaRPr>
          </a:p>
        </p:txBody>
      </p:sp>
    </p:spTree>
    <p:extLst>
      <p:ext uri="{BB962C8B-B14F-4D97-AF65-F5344CB8AC3E}">
        <p14:creationId xmlns:p14="http://schemas.microsoft.com/office/powerpoint/2010/main" val="1686533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C5AB36-A431-00AF-E2E2-9D54C193063E}"/>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C02447E9-6C20-82D4-EC93-292888BFD388}"/>
              </a:ext>
            </a:extLst>
          </p:cNvPr>
          <p:cNvSpPr>
            <a:spLocks noGrp="1"/>
          </p:cNvSpPr>
          <p:nvPr>
            <p:ph type="ftr" sz="quarter" idx="11"/>
          </p:nvPr>
        </p:nvSpPr>
        <p:spPr/>
        <p:txBody>
          <a:bodyPr/>
          <a:lstStyle/>
          <a:p>
            <a:r>
              <a:rPr lang="en-US"/>
              <a:t>Department of CSE, ATMECE, Mysuru</a:t>
            </a:r>
            <a:endParaRPr lang="en-IN"/>
          </a:p>
        </p:txBody>
      </p:sp>
      <p:sp>
        <p:nvSpPr>
          <p:cNvPr id="5" name="Slide Number Placeholder 4">
            <a:extLst>
              <a:ext uri="{FF2B5EF4-FFF2-40B4-BE49-F238E27FC236}">
                <a16:creationId xmlns:a16="http://schemas.microsoft.com/office/drawing/2014/main" id="{1BC5094E-D2EE-7EEA-7B98-6C04620F9B23}"/>
              </a:ext>
            </a:extLst>
          </p:cNvPr>
          <p:cNvSpPr>
            <a:spLocks noGrp="1"/>
          </p:cNvSpPr>
          <p:nvPr>
            <p:ph type="sldNum" sz="quarter" idx="12"/>
          </p:nvPr>
        </p:nvSpPr>
        <p:spPr/>
        <p:txBody>
          <a:bodyPr/>
          <a:lstStyle/>
          <a:p>
            <a:fld id="{8B49CD6B-C1B8-4314-8139-E6C09BE6966B}" type="slidenum">
              <a:rPr lang="en-IN" smtClean="0"/>
              <a:t>9</a:t>
            </a:fld>
            <a:endParaRPr lang="en-IN"/>
          </a:p>
        </p:txBody>
      </p:sp>
      <p:sp>
        <p:nvSpPr>
          <p:cNvPr id="3" name="TextBox 2">
            <a:extLst>
              <a:ext uri="{FF2B5EF4-FFF2-40B4-BE49-F238E27FC236}">
                <a16:creationId xmlns:a16="http://schemas.microsoft.com/office/drawing/2014/main" id="{7DE96CE7-ECAF-F475-B759-30DA89CC2335}"/>
              </a:ext>
            </a:extLst>
          </p:cNvPr>
          <p:cNvSpPr txBox="1"/>
          <p:nvPr/>
        </p:nvSpPr>
        <p:spPr>
          <a:xfrm>
            <a:off x="917812" y="1688614"/>
            <a:ext cx="10126638" cy="1883657"/>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000" dirty="0">
                <a:latin typeface="+mj-lt"/>
              </a:rPr>
              <a:t>Data buffering is an essential task of an I/O interface. </a:t>
            </a:r>
          </a:p>
          <a:p>
            <a:pPr marL="342900" indent="-342900" algn="just">
              <a:lnSpc>
                <a:spcPct val="150000"/>
              </a:lnSpc>
              <a:buFont typeface="Arial" panose="020B0604020202020204" pitchFamily="34" charset="0"/>
              <a:buChar char="•"/>
            </a:pPr>
            <a:r>
              <a:rPr lang="en-GB" sz="2000" dirty="0">
                <a:latin typeface="+mj-lt"/>
              </a:rPr>
              <a:t>Data transfer rates of processor and memory are high, when compared with the I/O devices, hence the data are buffered at the I/O interface circuit and then forwarded to output device, or forwarded to processor in case of input devices.</a:t>
            </a:r>
            <a:endParaRPr lang="en-IN" sz="2000" dirty="0">
              <a:latin typeface="+mj-lt"/>
            </a:endParaRPr>
          </a:p>
        </p:txBody>
      </p:sp>
      <p:sp>
        <p:nvSpPr>
          <p:cNvPr id="7" name="TextBox 6">
            <a:extLst>
              <a:ext uri="{FF2B5EF4-FFF2-40B4-BE49-F238E27FC236}">
                <a16:creationId xmlns:a16="http://schemas.microsoft.com/office/drawing/2014/main" id="{EE06E96A-18CE-1D3B-8A43-6DBDFA44E2DD}"/>
              </a:ext>
            </a:extLst>
          </p:cNvPr>
          <p:cNvSpPr txBox="1"/>
          <p:nvPr/>
        </p:nvSpPr>
        <p:spPr>
          <a:xfrm>
            <a:off x="917812" y="1258897"/>
            <a:ext cx="6148316" cy="400110"/>
          </a:xfrm>
          <a:prstGeom prst="rect">
            <a:avLst/>
          </a:prstGeom>
          <a:noFill/>
        </p:spPr>
        <p:txBody>
          <a:bodyPr wrap="square">
            <a:spAutoFit/>
          </a:bodyPr>
          <a:lstStyle/>
          <a:p>
            <a:r>
              <a:rPr lang="en-GB" sz="2000" b="1" dirty="0">
                <a:latin typeface="+mj-lt"/>
              </a:rPr>
              <a:t>Data buffering </a:t>
            </a:r>
            <a:endParaRPr lang="en-IN" sz="2000" b="1" dirty="0">
              <a:latin typeface="+mj-lt"/>
            </a:endParaRPr>
          </a:p>
        </p:txBody>
      </p:sp>
      <p:pic>
        <p:nvPicPr>
          <p:cNvPr id="9" name="Picture 8">
            <a:extLst>
              <a:ext uri="{FF2B5EF4-FFF2-40B4-BE49-F238E27FC236}">
                <a16:creationId xmlns:a16="http://schemas.microsoft.com/office/drawing/2014/main" id="{AF4F7092-588A-7631-ACFA-78556A3AD1C2}"/>
              </a:ext>
            </a:extLst>
          </p:cNvPr>
          <p:cNvPicPr>
            <a:picLocks noChangeAspect="1"/>
          </p:cNvPicPr>
          <p:nvPr/>
        </p:nvPicPr>
        <p:blipFill>
          <a:blip r:embed="rId2"/>
          <a:stretch>
            <a:fillRect/>
          </a:stretch>
        </p:blipFill>
        <p:spPr>
          <a:xfrm>
            <a:off x="2920621" y="3808134"/>
            <a:ext cx="6719150" cy="2074052"/>
          </a:xfrm>
          <a:prstGeom prst="rect">
            <a:avLst/>
          </a:prstGeom>
        </p:spPr>
      </p:pic>
    </p:spTree>
    <p:extLst>
      <p:ext uri="{BB962C8B-B14F-4D97-AF65-F5344CB8AC3E}">
        <p14:creationId xmlns:p14="http://schemas.microsoft.com/office/powerpoint/2010/main" val="411746822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fd333690-d1c4-4691-ad6c-7ef607921f92"/>
  <p:tag name="TPVERSION" val="8"/>
  <p:tag name="TPFULLVERSION" val="8.2.0.11"/>
  <p:tag name="PPTVERSION" val="16"/>
  <p:tag name="TPOS" val="2"/>
  <p:tag name="TPLASTSAVEVERSION" val="6.2 PC"/>
</p:tagLst>
</file>

<file path=ppt/theme/theme1.xml><?xml version="1.0" encoding="utf-8"?>
<a:theme xmlns:a="http://schemas.openxmlformats.org/drawingml/2006/main" name="PPT_Module 5_Pyth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RSC_MEETING_PPT</Template>
  <TotalTime>4195</TotalTime>
  <Words>3797</Words>
  <Application>Microsoft Office PowerPoint</Application>
  <PresentationFormat>Widescreen</PresentationFormat>
  <Paragraphs>333</Paragraphs>
  <Slides>48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48</vt:i4>
      </vt:variant>
    </vt:vector>
  </HeadingPairs>
  <TitlesOfParts>
    <vt:vector size="53" baseType="lpstr">
      <vt:lpstr>Aptos</vt:lpstr>
      <vt:lpstr>Arial</vt:lpstr>
      <vt:lpstr>Bell MT</vt:lpstr>
      <vt:lpstr>Times New Roman</vt:lpstr>
      <vt:lpstr>PPT_Module 5_Python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KAVYASHREE E D</dc:creator>
  <cp:lastModifiedBy>BHAVYA DECHAMMA KS</cp:lastModifiedBy>
  <cp:revision>371</cp:revision>
  <dcterms:created xsi:type="dcterms:W3CDTF">2025-06-24T09:04:55Z</dcterms:created>
  <dcterms:modified xsi:type="dcterms:W3CDTF">2025-12-12T09:04:35Z</dcterms:modified>
</cp:coreProperties>
</file>